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3"/>
  </p:notesMasterIdLst>
  <p:sldIdLst>
    <p:sldId id="256" r:id="rId5"/>
    <p:sldId id="264" r:id="rId6"/>
    <p:sldId id="257" r:id="rId7"/>
    <p:sldId id="260" r:id="rId8"/>
    <p:sldId id="261" r:id="rId9"/>
    <p:sldId id="259" r:id="rId10"/>
    <p:sldId id="266" r:id="rId11"/>
    <p:sldId id="262" r:id="rId12"/>
    <p:sldId id="263" r:id="rId13"/>
    <p:sldId id="265" r:id="rId14"/>
    <p:sldId id="268" r:id="rId15"/>
    <p:sldId id="269" r:id="rId16"/>
    <p:sldId id="289" r:id="rId17"/>
    <p:sldId id="290" r:id="rId18"/>
    <p:sldId id="277" r:id="rId19"/>
    <p:sldId id="279" r:id="rId20"/>
    <p:sldId id="280" r:id="rId21"/>
    <p:sldId id="291" r:id="rId22"/>
    <p:sldId id="292" r:id="rId23"/>
    <p:sldId id="293" r:id="rId24"/>
    <p:sldId id="286" r:id="rId25"/>
    <p:sldId id="285" r:id="rId26"/>
    <p:sldId id="294" r:id="rId27"/>
    <p:sldId id="295" r:id="rId28"/>
    <p:sldId id="298" r:id="rId29"/>
    <p:sldId id="299" r:id="rId30"/>
    <p:sldId id="300" r:id="rId31"/>
    <p:sldId id="301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F35A02-B315-4558-B009-717791FA032B}" v="86" dt="2023-06-15T04:01:00.1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8" autoAdjust="0"/>
    <p:restoredTop sz="93817" autoAdjust="0"/>
  </p:normalViewPr>
  <p:slideViewPr>
    <p:cSldViewPr snapToGrid="0">
      <p:cViewPr varScale="1">
        <p:scale>
          <a:sx n="62" d="100"/>
          <a:sy n="62" d="100"/>
        </p:scale>
        <p:origin x="75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01BEB1-0531-4867-9CEE-3026406E56D4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C774394-101B-4F6A-844D-5E64331D5FF5}">
      <dgm:prSet phldrT="[Text]"/>
      <dgm:spPr/>
      <dgm:t>
        <a:bodyPr/>
        <a:lstStyle/>
        <a:p>
          <a:r>
            <a:rPr lang="en-US" dirty="0">
              <a:latin typeface="+mn-lt"/>
              <a:cs typeface="Calibri" panose="020F0502020204030204" pitchFamily="34" charset="0"/>
            </a:rPr>
            <a:t>A bacterium that causes diarrhea or inflammation of the colon </a:t>
          </a:r>
        </a:p>
      </dgm:t>
    </dgm:pt>
    <dgm:pt modelId="{6651E3C3-0C0A-4718-A72F-C9174DAF6E87}" type="parTrans" cxnId="{2023586A-F97E-4EDA-B693-40248D674D28}">
      <dgm:prSet/>
      <dgm:spPr/>
      <dgm:t>
        <a:bodyPr/>
        <a:lstStyle/>
        <a:p>
          <a:endParaRPr lang="en-US"/>
        </a:p>
      </dgm:t>
    </dgm:pt>
    <dgm:pt modelId="{FF1A6E01-AA1A-4395-AE79-35A69B66F854}" type="sibTrans" cxnId="{2023586A-F97E-4EDA-B693-40248D674D28}">
      <dgm:prSet/>
      <dgm:spPr/>
      <dgm:t>
        <a:bodyPr/>
        <a:lstStyle/>
        <a:p>
          <a:endParaRPr lang="en-US"/>
        </a:p>
      </dgm:t>
    </dgm:pt>
    <dgm:pt modelId="{C74CEB6A-E606-4420-B4FF-861017318353}">
      <dgm:prSet phldrT="[Text]"/>
      <dgm:spPr/>
      <dgm:t>
        <a:bodyPr/>
        <a:lstStyle/>
        <a:p>
          <a:r>
            <a:rPr lang="en-US" dirty="0">
              <a:latin typeface="+mn-lt"/>
              <a:cs typeface="Calibri" panose="020F0502020204030204" pitchFamily="34" charset="0"/>
            </a:rPr>
            <a:t>Each year, nearly half a million Americans are infected</a:t>
          </a:r>
        </a:p>
      </dgm:t>
    </dgm:pt>
    <dgm:pt modelId="{914C4400-C840-4385-BEAE-55625C7F8E44}" type="parTrans" cxnId="{EDAF5529-3511-4EC0-9BB9-BC7CF567B25E}">
      <dgm:prSet/>
      <dgm:spPr/>
      <dgm:t>
        <a:bodyPr/>
        <a:lstStyle/>
        <a:p>
          <a:endParaRPr lang="en-US"/>
        </a:p>
      </dgm:t>
    </dgm:pt>
    <dgm:pt modelId="{B704428E-7514-47EC-A2A8-C7F1CC3E314A}" type="sibTrans" cxnId="{EDAF5529-3511-4EC0-9BB9-BC7CF567B25E}">
      <dgm:prSet/>
      <dgm:spPr/>
      <dgm:t>
        <a:bodyPr/>
        <a:lstStyle/>
        <a:p>
          <a:endParaRPr lang="en-US"/>
        </a:p>
      </dgm:t>
    </dgm:pt>
    <dgm:pt modelId="{02538B40-DF90-4AC6-A0F3-BF58B58FC94C}">
      <dgm:prSet phldrT="[Text]"/>
      <dgm:spPr/>
      <dgm:t>
        <a:bodyPr/>
        <a:lstStyle/>
        <a:p>
          <a:r>
            <a:rPr lang="en-US" dirty="0">
              <a:latin typeface="+mn-lt"/>
              <a:cs typeface="Calibri" panose="020F0502020204030204" pitchFamily="34" charset="0"/>
            </a:rPr>
            <a:t>Between 2 and 8 weeks, a recurrence affects 1 in 6 patients</a:t>
          </a:r>
        </a:p>
      </dgm:t>
    </dgm:pt>
    <dgm:pt modelId="{3B8E737A-92CA-493E-92D4-1B567F2B39B1}" type="parTrans" cxnId="{0B0057F9-3029-4CA7-8BDD-4324BC6E72DF}">
      <dgm:prSet/>
      <dgm:spPr/>
      <dgm:t>
        <a:bodyPr/>
        <a:lstStyle/>
        <a:p>
          <a:endParaRPr lang="en-US"/>
        </a:p>
      </dgm:t>
    </dgm:pt>
    <dgm:pt modelId="{94CBD6FE-D689-449C-94F7-EC23AC2050BB}" type="sibTrans" cxnId="{0B0057F9-3029-4CA7-8BDD-4324BC6E72DF}">
      <dgm:prSet/>
      <dgm:spPr/>
      <dgm:t>
        <a:bodyPr/>
        <a:lstStyle/>
        <a:p>
          <a:endParaRPr lang="en-US"/>
        </a:p>
      </dgm:t>
    </dgm:pt>
    <dgm:pt modelId="{8B3660B7-E760-46C0-A396-E0D68B9F5EA1}" type="pres">
      <dgm:prSet presAssocID="{9101BEB1-0531-4867-9CEE-3026406E56D4}" presName="linear" presStyleCnt="0">
        <dgm:presLayoutVars>
          <dgm:animLvl val="lvl"/>
          <dgm:resizeHandles val="exact"/>
        </dgm:presLayoutVars>
      </dgm:prSet>
      <dgm:spPr/>
    </dgm:pt>
    <dgm:pt modelId="{49D6A4F8-0B24-4C73-B743-9FFF9523CA66}" type="pres">
      <dgm:prSet presAssocID="{5C774394-101B-4F6A-844D-5E64331D5FF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72192E0-24B3-4C0A-82E8-85486B4EB47B}" type="pres">
      <dgm:prSet presAssocID="{FF1A6E01-AA1A-4395-AE79-35A69B66F854}" presName="spacer" presStyleCnt="0"/>
      <dgm:spPr/>
    </dgm:pt>
    <dgm:pt modelId="{B0CC5825-B529-48FA-9296-B435EDEAF36E}" type="pres">
      <dgm:prSet presAssocID="{C74CEB6A-E606-4420-B4FF-86101731835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828BD5D-B786-41AB-8F6B-384BB2530AE6}" type="pres">
      <dgm:prSet presAssocID="{B704428E-7514-47EC-A2A8-C7F1CC3E314A}" presName="spacer" presStyleCnt="0"/>
      <dgm:spPr/>
    </dgm:pt>
    <dgm:pt modelId="{C63D3FD3-EE3A-496F-9D83-26B9859886B4}" type="pres">
      <dgm:prSet presAssocID="{02538B40-DF90-4AC6-A0F3-BF58B58FC94C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F1870F18-95E5-4075-B51A-73502550F129}" type="presOf" srcId="{C74CEB6A-E606-4420-B4FF-861017318353}" destId="{B0CC5825-B529-48FA-9296-B435EDEAF36E}" srcOrd="0" destOrd="0" presId="urn:microsoft.com/office/officeart/2005/8/layout/vList2"/>
    <dgm:cxn modelId="{EEE6DA1D-C1C7-4FFE-9C53-D4428754D889}" type="presOf" srcId="{02538B40-DF90-4AC6-A0F3-BF58B58FC94C}" destId="{C63D3FD3-EE3A-496F-9D83-26B9859886B4}" srcOrd="0" destOrd="0" presId="urn:microsoft.com/office/officeart/2005/8/layout/vList2"/>
    <dgm:cxn modelId="{EDAF5529-3511-4EC0-9BB9-BC7CF567B25E}" srcId="{9101BEB1-0531-4867-9CEE-3026406E56D4}" destId="{C74CEB6A-E606-4420-B4FF-861017318353}" srcOrd="1" destOrd="0" parTransId="{914C4400-C840-4385-BEAE-55625C7F8E44}" sibTransId="{B704428E-7514-47EC-A2A8-C7F1CC3E314A}"/>
    <dgm:cxn modelId="{2023586A-F97E-4EDA-B693-40248D674D28}" srcId="{9101BEB1-0531-4867-9CEE-3026406E56D4}" destId="{5C774394-101B-4F6A-844D-5E64331D5FF5}" srcOrd="0" destOrd="0" parTransId="{6651E3C3-0C0A-4718-A72F-C9174DAF6E87}" sibTransId="{FF1A6E01-AA1A-4395-AE79-35A69B66F854}"/>
    <dgm:cxn modelId="{0DBC86C8-146B-4185-B31E-846E7C493ED1}" type="presOf" srcId="{9101BEB1-0531-4867-9CEE-3026406E56D4}" destId="{8B3660B7-E760-46C0-A396-E0D68B9F5EA1}" srcOrd="0" destOrd="0" presId="urn:microsoft.com/office/officeart/2005/8/layout/vList2"/>
    <dgm:cxn modelId="{0B0057F9-3029-4CA7-8BDD-4324BC6E72DF}" srcId="{9101BEB1-0531-4867-9CEE-3026406E56D4}" destId="{02538B40-DF90-4AC6-A0F3-BF58B58FC94C}" srcOrd="2" destOrd="0" parTransId="{3B8E737A-92CA-493E-92D4-1B567F2B39B1}" sibTransId="{94CBD6FE-D689-449C-94F7-EC23AC2050BB}"/>
    <dgm:cxn modelId="{6A07D7FE-387B-4C30-96F2-B1C1BC2BF94F}" type="presOf" srcId="{5C774394-101B-4F6A-844D-5E64331D5FF5}" destId="{49D6A4F8-0B24-4C73-B743-9FFF9523CA66}" srcOrd="0" destOrd="0" presId="urn:microsoft.com/office/officeart/2005/8/layout/vList2"/>
    <dgm:cxn modelId="{C99A1081-6A91-475D-A86A-15AFD5BBF7FB}" type="presParOf" srcId="{8B3660B7-E760-46C0-A396-E0D68B9F5EA1}" destId="{49D6A4F8-0B24-4C73-B743-9FFF9523CA66}" srcOrd="0" destOrd="0" presId="urn:microsoft.com/office/officeart/2005/8/layout/vList2"/>
    <dgm:cxn modelId="{E09C08CD-9334-4C7D-A965-73E776AD17E3}" type="presParOf" srcId="{8B3660B7-E760-46C0-A396-E0D68B9F5EA1}" destId="{772192E0-24B3-4C0A-82E8-85486B4EB47B}" srcOrd="1" destOrd="0" presId="urn:microsoft.com/office/officeart/2005/8/layout/vList2"/>
    <dgm:cxn modelId="{3AC98E73-515E-4793-A7FE-3245780F591D}" type="presParOf" srcId="{8B3660B7-E760-46C0-A396-E0D68B9F5EA1}" destId="{B0CC5825-B529-48FA-9296-B435EDEAF36E}" srcOrd="2" destOrd="0" presId="urn:microsoft.com/office/officeart/2005/8/layout/vList2"/>
    <dgm:cxn modelId="{42B4FDD8-D9E5-460B-A0B7-60B20D0A5E13}" type="presParOf" srcId="{8B3660B7-E760-46C0-A396-E0D68B9F5EA1}" destId="{A828BD5D-B786-41AB-8F6B-384BB2530AE6}" srcOrd="3" destOrd="0" presId="urn:microsoft.com/office/officeart/2005/8/layout/vList2"/>
    <dgm:cxn modelId="{AD57418E-FBFD-44C4-BE4E-5CACE6F8EBC8}" type="presParOf" srcId="{8B3660B7-E760-46C0-A396-E0D68B9F5EA1}" destId="{C63D3FD3-EE3A-496F-9D83-26B9859886B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12D137-391B-4B46-97C6-B38731151946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6487EAE-47E5-4A9A-8CD6-770AE9E037DC}">
      <dgm:prSet phldrT="[Text]" custT="1"/>
      <dgm:spPr/>
      <dgm:t>
        <a:bodyPr/>
        <a:lstStyle/>
        <a:p>
          <a:pPr algn="ctr"/>
          <a:r>
            <a:rPr lang="en-US" sz="2400" dirty="0"/>
            <a:t>Antibiotics	</a:t>
          </a:r>
        </a:p>
      </dgm:t>
    </dgm:pt>
    <dgm:pt modelId="{8E176EFD-24A1-4F3E-9A91-93E80282DECE}" type="parTrans" cxnId="{6B44A1A5-46C8-47E9-912F-36F79DC05BFE}">
      <dgm:prSet/>
      <dgm:spPr/>
      <dgm:t>
        <a:bodyPr/>
        <a:lstStyle/>
        <a:p>
          <a:endParaRPr lang="en-US"/>
        </a:p>
      </dgm:t>
    </dgm:pt>
    <dgm:pt modelId="{8AE70B05-29AB-467E-A17D-FC7C949FFD7F}" type="sibTrans" cxnId="{6B44A1A5-46C8-47E9-912F-36F79DC05BFE}">
      <dgm:prSet/>
      <dgm:spPr/>
      <dgm:t>
        <a:bodyPr/>
        <a:lstStyle/>
        <a:p>
          <a:endParaRPr lang="en-US"/>
        </a:p>
      </dgm:t>
    </dgm:pt>
    <dgm:pt modelId="{49C62F40-B4CD-422D-89E8-C4BCF621F02F}">
      <dgm:prSet phldrT="[Text]" custT="1"/>
      <dgm:spPr/>
      <dgm:t>
        <a:bodyPr/>
        <a:lstStyle/>
        <a:p>
          <a:r>
            <a:rPr lang="en-US" sz="2400" u="sng" dirty="0"/>
            <a:t>&gt;</a:t>
          </a:r>
          <a:r>
            <a:rPr lang="en-US" sz="2400" dirty="0"/>
            <a:t> 65 years old </a:t>
          </a:r>
        </a:p>
      </dgm:t>
    </dgm:pt>
    <dgm:pt modelId="{915E4FEB-30B1-4C03-9AA3-2D469B7E4822}" type="parTrans" cxnId="{8989CC51-3E2F-473B-9C88-5CB91F0A3F29}">
      <dgm:prSet/>
      <dgm:spPr/>
      <dgm:t>
        <a:bodyPr/>
        <a:lstStyle/>
        <a:p>
          <a:endParaRPr lang="en-US"/>
        </a:p>
      </dgm:t>
    </dgm:pt>
    <dgm:pt modelId="{5ECB2186-E0C0-4210-833F-0279BC1305C3}" type="sibTrans" cxnId="{8989CC51-3E2F-473B-9C88-5CB91F0A3F29}">
      <dgm:prSet/>
      <dgm:spPr/>
      <dgm:t>
        <a:bodyPr/>
        <a:lstStyle/>
        <a:p>
          <a:endParaRPr lang="en-US"/>
        </a:p>
      </dgm:t>
    </dgm:pt>
    <dgm:pt modelId="{8E9A7DC9-18AF-48EF-A23F-065EE4C528C2}">
      <dgm:prSet phldrT="[Text]" custT="1"/>
      <dgm:spPr/>
      <dgm:t>
        <a:bodyPr/>
        <a:lstStyle/>
        <a:p>
          <a:r>
            <a:rPr lang="en-US" sz="2400" dirty="0"/>
            <a:t>Immunocompromised</a:t>
          </a:r>
        </a:p>
      </dgm:t>
    </dgm:pt>
    <dgm:pt modelId="{9A395A88-BFEF-4958-9CC0-D0D5DFFC08F7}" type="parTrans" cxnId="{12A6B347-9FF4-4924-A833-FC1786C0FDE1}">
      <dgm:prSet/>
      <dgm:spPr/>
      <dgm:t>
        <a:bodyPr/>
        <a:lstStyle/>
        <a:p>
          <a:endParaRPr lang="en-US"/>
        </a:p>
      </dgm:t>
    </dgm:pt>
    <dgm:pt modelId="{F837426F-4BF0-4330-A6C8-8335F74CEDA9}" type="sibTrans" cxnId="{12A6B347-9FF4-4924-A833-FC1786C0FDE1}">
      <dgm:prSet/>
      <dgm:spPr/>
      <dgm:t>
        <a:bodyPr/>
        <a:lstStyle/>
        <a:p>
          <a:endParaRPr lang="en-US"/>
        </a:p>
      </dgm:t>
    </dgm:pt>
    <dgm:pt modelId="{479D74B4-91D2-4209-895F-457A0F5B51ED}">
      <dgm:prSet phldrT="[Text]" custT="1"/>
      <dgm:spPr/>
      <dgm:t>
        <a:bodyPr/>
        <a:lstStyle/>
        <a:p>
          <a:r>
            <a:rPr lang="en-US" sz="2400" dirty="0"/>
            <a:t>Recent hospitalization or nursing home stay </a:t>
          </a:r>
        </a:p>
      </dgm:t>
    </dgm:pt>
    <dgm:pt modelId="{4D64F30A-B45C-467E-9ECD-70BAD5B2055B}" type="parTrans" cxnId="{DB6F0C03-0B81-49A7-8D5E-AE65D356C49F}">
      <dgm:prSet/>
      <dgm:spPr/>
      <dgm:t>
        <a:bodyPr/>
        <a:lstStyle/>
        <a:p>
          <a:endParaRPr lang="en-US"/>
        </a:p>
      </dgm:t>
    </dgm:pt>
    <dgm:pt modelId="{AB8F3BD6-E9D5-4839-BDDA-4C469018A297}" type="sibTrans" cxnId="{DB6F0C03-0B81-49A7-8D5E-AE65D356C49F}">
      <dgm:prSet/>
      <dgm:spPr/>
      <dgm:t>
        <a:bodyPr/>
        <a:lstStyle/>
        <a:p>
          <a:endParaRPr lang="en-US"/>
        </a:p>
      </dgm:t>
    </dgm:pt>
    <dgm:pt modelId="{BA589FF3-C2B8-438A-871D-69F5B8828557}" type="pres">
      <dgm:prSet presAssocID="{6E12D137-391B-4B46-97C6-B38731151946}" presName="diagram" presStyleCnt="0">
        <dgm:presLayoutVars>
          <dgm:dir/>
          <dgm:resizeHandles val="exact"/>
        </dgm:presLayoutVars>
      </dgm:prSet>
      <dgm:spPr/>
    </dgm:pt>
    <dgm:pt modelId="{B3EBF8B1-5F0C-4931-AA24-D15F9EC26BCD}" type="pres">
      <dgm:prSet presAssocID="{76487EAE-47E5-4A9A-8CD6-770AE9E037DC}" presName="node" presStyleLbl="node1" presStyleIdx="0" presStyleCnt="4">
        <dgm:presLayoutVars>
          <dgm:bulletEnabled val="1"/>
        </dgm:presLayoutVars>
      </dgm:prSet>
      <dgm:spPr/>
    </dgm:pt>
    <dgm:pt modelId="{0C252933-4EF8-43FB-A0AD-5E559BE6B503}" type="pres">
      <dgm:prSet presAssocID="{8AE70B05-29AB-467E-A17D-FC7C949FFD7F}" presName="sibTrans" presStyleCnt="0"/>
      <dgm:spPr/>
    </dgm:pt>
    <dgm:pt modelId="{9C45D43B-37E1-4825-B38E-1C46C403CA21}" type="pres">
      <dgm:prSet presAssocID="{49C62F40-B4CD-422D-89E8-C4BCF621F02F}" presName="node" presStyleLbl="node1" presStyleIdx="1" presStyleCnt="4">
        <dgm:presLayoutVars>
          <dgm:bulletEnabled val="1"/>
        </dgm:presLayoutVars>
      </dgm:prSet>
      <dgm:spPr/>
    </dgm:pt>
    <dgm:pt modelId="{DB2931C5-5BDE-43BC-A90B-2ADBCA75DDD7}" type="pres">
      <dgm:prSet presAssocID="{5ECB2186-E0C0-4210-833F-0279BC1305C3}" presName="sibTrans" presStyleCnt="0"/>
      <dgm:spPr/>
    </dgm:pt>
    <dgm:pt modelId="{D78787C8-A3CB-4FEE-A3F7-D5BC3C3AE22B}" type="pres">
      <dgm:prSet presAssocID="{8E9A7DC9-18AF-48EF-A23F-065EE4C528C2}" presName="node" presStyleLbl="node1" presStyleIdx="2" presStyleCnt="4">
        <dgm:presLayoutVars>
          <dgm:bulletEnabled val="1"/>
        </dgm:presLayoutVars>
      </dgm:prSet>
      <dgm:spPr/>
    </dgm:pt>
    <dgm:pt modelId="{2C21C56F-53F3-447E-8B97-47332D5CE0EF}" type="pres">
      <dgm:prSet presAssocID="{F837426F-4BF0-4330-A6C8-8335F74CEDA9}" presName="sibTrans" presStyleCnt="0"/>
      <dgm:spPr/>
    </dgm:pt>
    <dgm:pt modelId="{0AB932FA-1072-483E-B02E-F9F4A6F7FE6F}" type="pres">
      <dgm:prSet presAssocID="{479D74B4-91D2-4209-895F-457A0F5B51ED}" presName="node" presStyleLbl="node1" presStyleIdx="3" presStyleCnt="4">
        <dgm:presLayoutVars>
          <dgm:bulletEnabled val="1"/>
        </dgm:presLayoutVars>
      </dgm:prSet>
      <dgm:spPr/>
    </dgm:pt>
  </dgm:ptLst>
  <dgm:cxnLst>
    <dgm:cxn modelId="{DB6F0C03-0B81-49A7-8D5E-AE65D356C49F}" srcId="{6E12D137-391B-4B46-97C6-B38731151946}" destId="{479D74B4-91D2-4209-895F-457A0F5B51ED}" srcOrd="3" destOrd="0" parTransId="{4D64F30A-B45C-467E-9ECD-70BAD5B2055B}" sibTransId="{AB8F3BD6-E9D5-4839-BDDA-4C469018A297}"/>
    <dgm:cxn modelId="{B6AECB3A-DD6B-4A8E-B807-B8AEB30B1A4F}" type="presOf" srcId="{49C62F40-B4CD-422D-89E8-C4BCF621F02F}" destId="{9C45D43B-37E1-4825-B38E-1C46C403CA21}" srcOrd="0" destOrd="0" presId="urn:microsoft.com/office/officeart/2005/8/layout/default"/>
    <dgm:cxn modelId="{12A6B347-9FF4-4924-A833-FC1786C0FDE1}" srcId="{6E12D137-391B-4B46-97C6-B38731151946}" destId="{8E9A7DC9-18AF-48EF-A23F-065EE4C528C2}" srcOrd="2" destOrd="0" parTransId="{9A395A88-BFEF-4958-9CC0-D0D5DFFC08F7}" sibTransId="{F837426F-4BF0-4330-A6C8-8335F74CEDA9}"/>
    <dgm:cxn modelId="{8989CC51-3E2F-473B-9C88-5CB91F0A3F29}" srcId="{6E12D137-391B-4B46-97C6-B38731151946}" destId="{49C62F40-B4CD-422D-89E8-C4BCF621F02F}" srcOrd="1" destOrd="0" parTransId="{915E4FEB-30B1-4C03-9AA3-2D469B7E4822}" sibTransId="{5ECB2186-E0C0-4210-833F-0279BC1305C3}"/>
    <dgm:cxn modelId="{1D0BFB72-71C9-4C7F-8D86-95892E3A52DC}" type="presOf" srcId="{76487EAE-47E5-4A9A-8CD6-770AE9E037DC}" destId="{B3EBF8B1-5F0C-4931-AA24-D15F9EC26BCD}" srcOrd="0" destOrd="0" presId="urn:microsoft.com/office/officeart/2005/8/layout/default"/>
    <dgm:cxn modelId="{618A7783-0C6C-4B14-A836-1C96572612A0}" type="presOf" srcId="{8E9A7DC9-18AF-48EF-A23F-065EE4C528C2}" destId="{D78787C8-A3CB-4FEE-A3F7-D5BC3C3AE22B}" srcOrd="0" destOrd="0" presId="urn:microsoft.com/office/officeart/2005/8/layout/default"/>
    <dgm:cxn modelId="{6B44A1A5-46C8-47E9-912F-36F79DC05BFE}" srcId="{6E12D137-391B-4B46-97C6-B38731151946}" destId="{76487EAE-47E5-4A9A-8CD6-770AE9E037DC}" srcOrd="0" destOrd="0" parTransId="{8E176EFD-24A1-4F3E-9A91-93E80282DECE}" sibTransId="{8AE70B05-29AB-467E-A17D-FC7C949FFD7F}"/>
    <dgm:cxn modelId="{407512C4-D8D3-42B6-AA80-088AE9FF3D9A}" type="presOf" srcId="{6E12D137-391B-4B46-97C6-B38731151946}" destId="{BA589FF3-C2B8-438A-871D-69F5B8828557}" srcOrd="0" destOrd="0" presId="urn:microsoft.com/office/officeart/2005/8/layout/default"/>
    <dgm:cxn modelId="{6FAB39E5-436D-4829-949D-7B8FC2CC94A0}" type="presOf" srcId="{479D74B4-91D2-4209-895F-457A0F5B51ED}" destId="{0AB932FA-1072-483E-B02E-F9F4A6F7FE6F}" srcOrd="0" destOrd="0" presId="urn:microsoft.com/office/officeart/2005/8/layout/default"/>
    <dgm:cxn modelId="{C2568457-C1B4-4785-BF22-A077ACE5A8B4}" type="presParOf" srcId="{BA589FF3-C2B8-438A-871D-69F5B8828557}" destId="{B3EBF8B1-5F0C-4931-AA24-D15F9EC26BCD}" srcOrd="0" destOrd="0" presId="urn:microsoft.com/office/officeart/2005/8/layout/default"/>
    <dgm:cxn modelId="{4BA30AFE-9D28-4013-BC10-A74B38839638}" type="presParOf" srcId="{BA589FF3-C2B8-438A-871D-69F5B8828557}" destId="{0C252933-4EF8-43FB-A0AD-5E559BE6B503}" srcOrd="1" destOrd="0" presId="urn:microsoft.com/office/officeart/2005/8/layout/default"/>
    <dgm:cxn modelId="{EA550619-3F6D-4981-8A7D-0E356A11FCEB}" type="presParOf" srcId="{BA589FF3-C2B8-438A-871D-69F5B8828557}" destId="{9C45D43B-37E1-4825-B38E-1C46C403CA21}" srcOrd="2" destOrd="0" presId="urn:microsoft.com/office/officeart/2005/8/layout/default"/>
    <dgm:cxn modelId="{769BD1DC-0BFB-4D33-A308-168D670A6DAA}" type="presParOf" srcId="{BA589FF3-C2B8-438A-871D-69F5B8828557}" destId="{DB2931C5-5BDE-43BC-A90B-2ADBCA75DDD7}" srcOrd="3" destOrd="0" presId="urn:microsoft.com/office/officeart/2005/8/layout/default"/>
    <dgm:cxn modelId="{E4B99051-771B-4107-BBA7-F8DAB66A9979}" type="presParOf" srcId="{BA589FF3-C2B8-438A-871D-69F5B8828557}" destId="{D78787C8-A3CB-4FEE-A3F7-D5BC3C3AE22B}" srcOrd="4" destOrd="0" presId="urn:microsoft.com/office/officeart/2005/8/layout/default"/>
    <dgm:cxn modelId="{30D5100E-903D-442E-B020-AB377FC09E1E}" type="presParOf" srcId="{BA589FF3-C2B8-438A-871D-69F5B8828557}" destId="{2C21C56F-53F3-447E-8B97-47332D5CE0EF}" srcOrd="5" destOrd="0" presId="urn:microsoft.com/office/officeart/2005/8/layout/default"/>
    <dgm:cxn modelId="{8AA9894F-CF7B-4F2D-9531-3F593F1FFBD5}" type="presParOf" srcId="{BA589FF3-C2B8-438A-871D-69F5B8828557}" destId="{0AB932FA-1072-483E-B02E-F9F4A6F7FE6F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8681BD2-DD12-48EE-A2D4-C59ECD22E94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384797A-9B0E-43CF-9554-ED788181F57C}">
      <dgm:prSet phldrT="[Text]"/>
      <dgm:spPr/>
      <dgm:t>
        <a:bodyPr/>
        <a:lstStyle/>
        <a:p>
          <a:r>
            <a:rPr lang="en-US" dirty="0">
              <a:latin typeface="+mn-lt"/>
              <a:cs typeface="Calibri" panose="020F0502020204030204" pitchFamily="34" charset="0"/>
            </a:rPr>
            <a:t>Nonsevere</a:t>
          </a:r>
        </a:p>
      </dgm:t>
    </dgm:pt>
    <dgm:pt modelId="{F271DEE2-EE05-4706-96B9-9BDBC7FFB6BD}" type="parTrans" cxnId="{155C0C1D-0D2B-4D5F-B1EF-25AEDD5A1F31}">
      <dgm:prSet/>
      <dgm:spPr/>
      <dgm:t>
        <a:bodyPr/>
        <a:lstStyle/>
        <a:p>
          <a:endParaRPr lang="en-US"/>
        </a:p>
      </dgm:t>
    </dgm:pt>
    <dgm:pt modelId="{515AEFC8-D6A1-465D-9A57-2F1C4AAAE8EF}" type="sibTrans" cxnId="{155C0C1D-0D2B-4D5F-B1EF-25AEDD5A1F31}">
      <dgm:prSet/>
      <dgm:spPr/>
      <dgm:t>
        <a:bodyPr/>
        <a:lstStyle/>
        <a:p>
          <a:endParaRPr lang="en-US"/>
        </a:p>
      </dgm:t>
    </dgm:pt>
    <dgm:pt modelId="{EADF3D88-62E5-4183-835A-77767EC024BD}">
      <dgm:prSet phldrT="[Text]"/>
      <dgm:spPr/>
      <dgm:t>
        <a:bodyPr/>
        <a:lstStyle/>
        <a:p>
          <a:r>
            <a:rPr lang="en-US" dirty="0">
              <a:latin typeface="+mn-lt"/>
              <a:cs typeface="Calibri" panose="020F0502020204030204" pitchFamily="34" charset="0"/>
            </a:rPr>
            <a:t>WBC count </a:t>
          </a:r>
          <a:r>
            <a:rPr lang="en-US" u="sng" dirty="0">
              <a:latin typeface="+mn-lt"/>
              <a:cs typeface="Calibri" panose="020F0502020204030204" pitchFamily="34" charset="0"/>
            </a:rPr>
            <a:t>&lt;</a:t>
          </a:r>
          <a:r>
            <a:rPr lang="en-US" dirty="0">
              <a:latin typeface="+mn-lt"/>
              <a:cs typeface="Calibri" panose="020F0502020204030204" pitchFamily="34" charset="0"/>
            </a:rPr>
            <a:t>15,000 cells/mL and </a:t>
          </a:r>
          <a:r>
            <a:rPr lang="en-US" dirty="0" err="1">
              <a:latin typeface="+mn-lt"/>
              <a:cs typeface="Calibri" panose="020F0502020204030204" pitchFamily="34" charset="0"/>
            </a:rPr>
            <a:t>SCr</a:t>
          </a:r>
          <a:r>
            <a:rPr lang="en-US" dirty="0">
              <a:latin typeface="+mn-lt"/>
              <a:cs typeface="Calibri" panose="020F0502020204030204" pitchFamily="34" charset="0"/>
            </a:rPr>
            <a:t> </a:t>
          </a:r>
          <a:r>
            <a:rPr lang="en-US" u="sng" dirty="0">
              <a:latin typeface="+mn-lt"/>
              <a:cs typeface="Calibri" panose="020F0502020204030204" pitchFamily="34" charset="0"/>
            </a:rPr>
            <a:t>&lt;</a:t>
          </a:r>
          <a:r>
            <a:rPr lang="en-US" dirty="0">
              <a:latin typeface="+mn-lt"/>
              <a:cs typeface="Calibri" panose="020F0502020204030204" pitchFamily="34" charset="0"/>
            </a:rPr>
            <a:t>1.5 mg/dL</a:t>
          </a:r>
        </a:p>
      </dgm:t>
    </dgm:pt>
    <dgm:pt modelId="{EB203817-7108-4BF2-9E36-832DF24A1CCF}" type="parTrans" cxnId="{00277158-7599-4820-8B3A-BB4835681881}">
      <dgm:prSet/>
      <dgm:spPr/>
      <dgm:t>
        <a:bodyPr/>
        <a:lstStyle/>
        <a:p>
          <a:endParaRPr lang="en-US"/>
        </a:p>
      </dgm:t>
    </dgm:pt>
    <dgm:pt modelId="{DA8EC9BF-47E4-42EF-B712-937D0C5341C7}" type="sibTrans" cxnId="{00277158-7599-4820-8B3A-BB4835681881}">
      <dgm:prSet/>
      <dgm:spPr/>
      <dgm:t>
        <a:bodyPr/>
        <a:lstStyle/>
        <a:p>
          <a:endParaRPr lang="en-US"/>
        </a:p>
      </dgm:t>
    </dgm:pt>
    <dgm:pt modelId="{638E825A-CCF2-4791-B1AA-CBD93541E17F}">
      <dgm:prSet phldrT="[Text]"/>
      <dgm:spPr/>
      <dgm:t>
        <a:bodyPr/>
        <a:lstStyle/>
        <a:p>
          <a:r>
            <a:rPr lang="en-US" dirty="0">
              <a:latin typeface="+mn-lt"/>
              <a:cs typeface="Calibri" panose="020F0502020204030204" pitchFamily="34" charset="0"/>
            </a:rPr>
            <a:t>Severe</a:t>
          </a:r>
        </a:p>
      </dgm:t>
    </dgm:pt>
    <dgm:pt modelId="{B14630F4-F67C-412A-9E14-AD234DDA22E3}" type="parTrans" cxnId="{EEB8EF38-47AB-4F4F-A1B6-18B6BEF12674}">
      <dgm:prSet/>
      <dgm:spPr/>
      <dgm:t>
        <a:bodyPr/>
        <a:lstStyle/>
        <a:p>
          <a:endParaRPr lang="en-US"/>
        </a:p>
      </dgm:t>
    </dgm:pt>
    <dgm:pt modelId="{4CF4FFEB-EA94-4A19-B9B2-BF0BFA554171}" type="sibTrans" cxnId="{EEB8EF38-47AB-4F4F-A1B6-18B6BEF12674}">
      <dgm:prSet/>
      <dgm:spPr/>
      <dgm:t>
        <a:bodyPr/>
        <a:lstStyle/>
        <a:p>
          <a:endParaRPr lang="en-US"/>
        </a:p>
      </dgm:t>
    </dgm:pt>
    <dgm:pt modelId="{8FC3B1E1-E266-4743-A660-530F22815321}">
      <dgm:prSet phldrT="[Text]"/>
      <dgm:spPr/>
      <dgm:t>
        <a:bodyPr/>
        <a:lstStyle/>
        <a:p>
          <a:r>
            <a:rPr lang="en-US" dirty="0">
              <a:latin typeface="+mn-lt"/>
              <a:cs typeface="Calibri" panose="020F0502020204030204" pitchFamily="34" charset="0"/>
            </a:rPr>
            <a:t>WBC count &gt;15,000 cells/mL or </a:t>
          </a:r>
          <a:r>
            <a:rPr lang="en-US" dirty="0" err="1">
              <a:latin typeface="+mn-lt"/>
              <a:cs typeface="Calibri" panose="020F0502020204030204" pitchFamily="34" charset="0"/>
            </a:rPr>
            <a:t>SCr</a:t>
          </a:r>
          <a:r>
            <a:rPr lang="en-US" dirty="0">
              <a:latin typeface="+mn-lt"/>
              <a:cs typeface="Calibri" panose="020F0502020204030204" pitchFamily="34" charset="0"/>
            </a:rPr>
            <a:t> &gt;1.5 mg/dL</a:t>
          </a:r>
        </a:p>
      </dgm:t>
    </dgm:pt>
    <dgm:pt modelId="{0E0F4E6C-F084-417E-9352-E8027160919B}" type="parTrans" cxnId="{D7984E52-3B49-4AF1-8A83-582F8FD89ABA}">
      <dgm:prSet/>
      <dgm:spPr/>
      <dgm:t>
        <a:bodyPr/>
        <a:lstStyle/>
        <a:p>
          <a:endParaRPr lang="en-US"/>
        </a:p>
      </dgm:t>
    </dgm:pt>
    <dgm:pt modelId="{06F12D5F-D8EF-40CC-8EE1-C55F1A75035A}" type="sibTrans" cxnId="{D7984E52-3B49-4AF1-8A83-582F8FD89ABA}">
      <dgm:prSet/>
      <dgm:spPr/>
      <dgm:t>
        <a:bodyPr/>
        <a:lstStyle/>
        <a:p>
          <a:endParaRPr lang="en-US"/>
        </a:p>
      </dgm:t>
    </dgm:pt>
    <dgm:pt modelId="{E10A05AB-CE8C-413D-B725-48E7D30DAB52}">
      <dgm:prSet phldrT="[Text]"/>
      <dgm:spPr/>
      <dgm:t>
        <a:bodyPr/>
        <a:lstStyle/>
        <a:p>
          <a:r>
            <a:rPr lang="en-US" dirty="0">
              <a:latin typeface="+mn-lt"/>
              <a:cs typeface="Calibri" panose="020F0502020204030204" pitchFamily="34" charset="0"/>
            </a:rPr>
            <a:t>Fulminant</a:t>
          </a:r>
        </a:p>
      </dgm:t>
    </dgm:pt>
    <dgm:pt modelId="{6BC72B2A-80E1-4C08-90C1-BFD4F49D6EA7}" type="parTrans" cxnId="{C756003D-998F-458B-BD3B-91BCF47EDD88}">
      <dgm:prSet/>
      <dgm:spPr/>
      <dgm:t>
        <a:bodyPr/>
        <a:lstStyle/>
        <a:p>
          <a:endParaRPr lang="en-US"/>
        </a:p>
      </dgm:t>
    </dgm:pt>
    <dgm:pt modelId="{81A69884-670F-4F3E-A9A6-805D53833675}" type="sibTrans" cxnId="{C756003D-998F-458B-BD3B-91BCF47EDD88}">
      <dgm:prSet/>
      <dgm:spPr/>
      <dgm:t>
        <a:bodyPr/>
        <a:lstStyle/>
        <a:p>
          <a:endParaRPr lang="en-US"/>
        </a:p>
      </dgm:t>
    </dgm:pt>
    <dgm:pt modelId="{E0DBD038-CCDD-4988-83B8-B86FA2232A87}">
      <dgm:prSet phldrT="[Text]"/>
      <dgm:spPr/>
      <dgm:t>
        <a:bodyPr/>
        <a:lstStyle/>
        <a:p>
          <a:r>
            <a:rPr lang="en-US" dirty="0">
              <a:latin typeface="+mn-lt"/>
              <a:cs typeface="Calibri" panose="020F0502020204030204" pitchFamily="34" charset="0"/>
            </a:rPr>
            <a:t>Hypotension, shock, or toxic megacolon</a:t>
          </a:r>
        </a:p>
      </dgm:t>
    </dgm:pt>
    <dgm:pt modelId="{E0DA3C81-A5C5-46AC-ADAF-75F08324194C}" type="parTrans" cxnId="{B94B4DAA-2C82-4C07-A999-57010FBD0D6E}">
      <dgm:prSet/>
      <dgm:spPr/>
      <dgm:t>
        <a:bodyPr/>
        <a:lstStyle/>
        <a:p>
          <a:endParaRPr lang="en-US"/>
        </a:p>
      </dgm:t>
    </dgm:pt>
    <dgm:pt modelId="{49053A8B-5131-4B40-8C65-4F2A38D61A86}" type="sibTrans" cxnId="{B94B4DAA-2C82-4C07-A999-57010FBD0D6E}">
      <dgm:prSet/>
      <dgm:spPr/>
      <dgm:t>
        <a:bodyPr/>
        <a:lstStyle/>
        <a:p>
          <a:endParaRPr lang="en-US"/>
        </a:p>
      </dgm:t>
    </dgm:pt>
    <dgm:pt modelId="{2F1872BA-6089-436D-8B55-941D2C66741D}" type="pres">
      <dgm:prSet presAssocID="{78681BD2-DD12-48EE-A2D4-C59ECD22E94F}" presName="Name0" presStyleCnt="0">
        <dgm:presLayoutVars>
          <dgm:dir/>
          <dgm:animLvl val="lvl"/>
          <dgm:resizeHandles val="exact"/>
        </dgm:presLayoutVars>
      </dgm:prSet>
      <dgm:spPr/>
    </dgm:pt>
    <dgm:pt modelId="{EB56E587-D129-4359-A3F8-406330D9F67D}" type="pres">
      <dgm:prSet presAssocID="{6384797A-9B0E-43CF-9554-ED788181F57C}" presName="composite" presStyleCnt="0"/>
      <dgm:spPr/>
    </dgm:pt>
    <dgm:pt modelId="{17744512-D316-403B-B1FF-9240568300B9}" type="pres">
      <dgm:prSet presAssocID="{6384797A-9B0E-43CF-9554-ED788181F57C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65B62EE9-A236-4431-82F3-10D2FB21F787}" type="pres">
      <dgm:prSet presAssocID="{6384797A-9B0E-43CF-9554-ED788181F57C}" presName="desTx" presStyleLbl="alignAccFollowNode1" presStyleIdx="0" presStyleCnt="3">
        <dgm:presLayoutVars>
          <dgm:bulletEnabled val="1"/>
        </dgm:presLayoutVars>
      </dgm:prSet>
      <dgm:spPr/>
    </dgm:pt>
    <dgm:pt modelId="{AD52E4DC-8726-422B-9195-13960743590E}" type="pres">
      <dgm:prSet presAssocID="{515AEFC8-D6A1-465D-9A57-2F1C4AAAE8EF}" presName="space" presStyleCnt="0"/>
      <dgm:spPr/>
    </dgm:pt>
    <dgm:pt modelId="{B6526BB1-154D-4017-8912-CFFF29637BEC}" type="pres">
      <dgm:prSet presAssocID="{638E825A-CCF2-4791-B1AA-CBD93541E17F}" presName="composite" presStyleCnt="0"/>
      <dgm:spPr/>
    </dgm:pt>
    <dgm:pt modelId="{8FDAF158-31B9-4467-9DC1-F3DB794CC98B}" type="pres">
      <dgm:prSet presAssocID="{638E825A-CCF2-4791-B1AA-CBD93541E17F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82BC0018-94AE-419C-9650-220555533BBA}" type="pres">
      <dgm:prSet presAssocID="{638E825A-CCF2-4791-B1AA-CBD93541E17F}" presName="desTx" presStyleLbl="alignAccFollowNode1" presStyleIdx="1" presStyleCnt="3">
        <dgm:presLayoutVars>
          <dgm:bulletEnabled val="1"/>
        </dgm:presLayoutVars>
      </dgm:prSet>
      <dgm:spPr/>
    </dgm:pt>
    <dgm:pt modelId="{4E79214C-8881-41B1-8BC3-3DC0474BF693}" type="pres">
      <dgm:prSet presAssocID="{4CF4FFEB-EA94-4A19-B9B2-BF0BFA554171}" presName="space" presStyleCnt="0"/>
      <dgm:spPr/>
    </dgm:pt>
    <dgm:pt modelId="{AC011FB3-E74A-42FF-9F7E-24797BD0C3D5}" type="pres">
      <dgm:prSet presAssocID="{E10A05AB-CE8C-413D-B725-48E7D30DAB52}" presName="composite" presStyleCnt="0"/>
      <dgm:spPr/>
    </dgm:pt>
    <dgm:pt modelId="{0B003FE0-712D-42D8-B064-09C8B791D2CE}" type="pres">
      <dgm:prSet presAssocID="{E10A05AB-CE8C-413D-B725-48E7D30DAB52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F9C04066-FE47-4655-9332-63D878F8D072}" type="pres">
      <dgm:prSet presAssocID="{E10A05AB-CE8C-413D-B725-48E7D30DAB52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D7EF2F05-B12C-4B4D-A7AF-B5B759A59045}" type="presOf" srcId="{E0DBD038-CCDD-4988-83B8-B86FA2232A87}" destId="{F9C04066-FE47-4655-9332-63D878F8D072}" srcOrd="0" destOrd="0" presId="urn:microsoft.com/office/officeart/2005/8/layout/hList1"/>
    <dgm:cxn modelId="{155C0C1D-0D2B-4D5F-B1EF-25AEDD5A1F31}" srcId="{78681BD2-DD12-48EE-A2D4-C59ECD22E94F}" destId="{6384797A-9B0E-43CF-9554-ED788181F57C}" srcOrd="0" destOrd="0" parTransId="{F271DEE2-EE05-4706-96B9-9BDBC7FFB6BD}" sibTransId="{515AEFC8-D6A1-465D-9A57-2F1C4AAAE8EF}"/>
    <dgm:cxn modelId="{ACFCF135-1C51-4260-B1C7-4F6428A20186}" type="presOf" srcId="{8FC3B1E1-E266-4743-A660-530F22815321}" destId="{82BC0018-94AE-419C-9650-220555533BBA}" srcOrd="0" destOrd="0" presId="urn:microsoft.com/office/officeart/2005/8/layout/hList1"/>
    <dgm:cxn modelId="{1B7B0F37-EED9-48B1-A147-787A8A65F940}" type="presOf" srcId="{638E825A-CCF2-4791-B1AA-CBD93541E17F}" destId="{8FDAF158-31B9-4467-9DC1-F3DB794CC98B}" srcOrd="0" destOrd="0" presId="urn:microsoft.com/office/officeart/2005/8/layout/hList1"/>
    <dgm:cxn modelId="{EEB8EF38-47AB-4F4F-A1B6-18B6BEF12674}" srcId="{78681BD2-DD12-48EE-A2D4-C59ECD22E94F}" destId="{638E825A-CCF2-4791-B1AA-CBD93541E17F}" srcOrd="1" destOrd="0" parTransId="{B14630F4-F67C-412A-9E14-AD234DDA22E3}" sibTransId="{4CF4FFEB-EA94-4A19-B9B2-BF0BFA554171}"/>
    <dgm:cxn modelId="{C756003D-998F-458B-BD3B-91BCF47EDD88}" srcId="{78681BD2-DD12-48EE-A2D4-C59ECD22E94F}" destId="{E10A05AB-CE8C-413D-B725-48E7D30DAB52}" srcOrd="2" destOrd="0" parTransId="{6BC72B2A-80E1-4C08-90C1-BFD4F49D6EA7}" sibTransId="{81A69884-670F-4F3E-A9A6-805D53833675}"/>
    <dgm:cxn modelId="{1C3F6045-9503-42F8-893A-0B7296F3DD67}" type="presOf" srcId="{EADF3D88-62E5-4183-835A-77767EC024BD}" destId="{65B62EE9-A236-4431-82F3-10D2FB21F787}" srcOrd="0" destOrd="0" presId="urn:microsoft.com/office/officeart/2005/8/layout/hList1"/>
    <dgm:cxn modelId="{D7984E52-3B49-4AF1-8A83-582F8FD89ABA}" srcId="{638E825A-CCF2-4791-B1AA-CBD93541E17F}" destId="{8FC3B1E1-E266-4743-A660-530F22815321}" srcOrd="0" destOrd="0" parTransId="{0E0F4E6C-F084-417E-9352-E8027160919B}" sibTransId="{06F12D5F-D8EF-40CC-8EE1-C55F1A75035A}"/>
    <dgm:cxn modelId="{00277158-7599-4820-8B3A-BB4835681881}" srcId="{6384797A-9B0E-43CF-9554-ED788181F57C}" destId="{EADF3D88-62E5-4183-835A-77767EC024BD}" srcOrd="0" destOrd="0" parTransId="{EB203817-7108-4BF2-9E36-832DF24A1CCF}" sibTransId="{DA8EC9BF-47E4-42EF-B712-937D0C5341C7}"/>
    <dgm:cxn modelId="{B94B4DAA-2C82-4C07-A999-57010FBD0D6E}" srcId="{E10A05AB-CE8C-413D-B725-48E7D30DAB52}" destId="{E0DBD038-CCDD-4988-83B8-B86FA2232A87}" srcOrd="0" destOrd="0" parTransId="{E0DA3C81-A5C5-46AC-ADAF-75F08324194C}" sibTransId="{49053A8B-5131-4B40-8C65-4F2A38D61A86}"/>
    <dgm:cxn modelId="{AE10BAC9-64B1-4D2E-8729-E4523583560F}" type="presOf" srcId="{6384797A-9B0E-43CF-9554-ED788181F57C}" destId="{17744512-D316-403B-B1FF-9240568300B9}" srcOrd="0" destOrd="0" presId="urn:microsoft.com/office/officeart/2005/8/layout/hList1"/>
    <dgm:cxn modelId="{025CAECD-04C6-421C-8078-86AF28FF7737}" type="presOf" srcId="{78681BD2-DD12-48EE-A2D4-C59ECD22E94F}" destId="{2F1872BA-6089-436D-8B55-941D2C66741D}" srcOrd="0" destOrd="0" presId="urn:microsoft.com/office/officeart/2005/8/layout/hList1"/>
    <dgm:cxn modelId="{452906FD-2F66-4A47-820E-3D714E7A3540}" type="presOf" srcId="{E10A05AB-CE8C-413D-B725-48E7D30DAB52}" destId="{0B003FE0-712D-42D8-B064-09C8B791D2CE}" srcOrd="0" destOrd="0" presId="urn:microsoft.com/office/officeart/2005/8/layout/hList1"/>
    <dgm:cxn modelId="{A48E2D45-42AB-490E-B4AC-1C70F9E58B2F}" type="presParOf" srcId="{2F1872BA-6089-436D-8B55-941D2C66741D}" destId="{EB56E587-D129-4359-A3F8-406330D9F67D}" srcOrd="0" destOrd="0" presId="urn:microsoft.com/office/officeart/2005/8/layout/hList1"/>
    <dgm:cxn modelId="{36D021EC-DA51-445A-BBB4-71F12998A574}" type="presParOf" srcId="{EB56E587-D129-4359-A3F8-406330D9F67D}" destId="{17744512-D316-403B-B1FF-9240568300B9}" srcOrd="0" destOrd="0" presId="urn:microsoft.com/office/officeart/2005/8/layout/hList1"/>
    <dgm:cxn modelId="{1CA24A54-0D3A-490F-8760-899D6A5F3F57}" type="presParOf" srcId="{EB56E587-D129-4359-A3F8-406330D9F67D}" destId="{65B62EE9-A236-4431-82F3-10D2FB21F787}" srcOrd="1" destOrd="0" presId="urn:microsoft.com/office/officeart/2005/8/layout/hList1"/>
    <dgm:cxn modelId="{6A521D0E-FE28-448D-913B-245F090132CD}" type="presParOf" srcId="{2F1872BA-6089-436D-8B55-941D2C66741D}" destId="{AD52E4DC-8726-422B-9195-13960743590E}" srcOrd="1" destOrd="0" presId="urn:microsoft.com/office/officeart/2005/8/layout/hList1"/>
    <dgm:cxn modelId="{F1C042E8-6D20-48FB-B1C7-899689B69539}" type="presParOf" srcId="{2F1872BA-6089-436D-8B55-941D2C66741D}" destId="{B6526BB1-154D-4017-8912-CFFF29637BEC}" srcOrd="2" destOrd="0" presId="urn:microsoft.com/office/officeart/2005/8/layout/hList1"/>
    <dgm:cxn modelId="{D037594C-3DD8-42BC-AECF-FDAC6B1763B0}" type="presParOf" srcId="{B6526BB1-154D-4017-8912-CFFF29637BEC}" destId="{8FDAF158-31B9-4467-9DC1-F3DB794CC98B}" srcOrd="0" destOrd="0" presId="urn:microsoft.com/office/officeart/2005/8/layout/hList1"/>
    <dgm:cxn modelId="{E6A2FC66-9E08-4EE4-96CC-DB453359C8A0}" type="presParOf" srcId="{B6526BB1-154D-4017-8912-CFFF29637BEC}" destId="{82BC0018-94AE-419C-9650-220555533BBA}" srcOrd="1" destOrd="0" presId="urn:microsoft.com/office/officeart/2005/8/layout/hList1"/>
    <dgm:cxn modelId="{925238CF-7511-4F94-A148-8E00A0CB38A0}" type="presParOf" srcId="{2F1872BA-6089-436D-8B55-941D2C66741D}" destId="{4E79214C-8881-41B1-8BC3-3DC0474BF693}" srcOrd="3" destOrd="0" presId="urn:microsoft.com/office/officeart/2005/8/layout/hList1"/>
    <dgm:cxn modelId="{29473E76-886A-45B5-925B-BF7030B602B8}" type="presParOf" srcId="{2F1872BA-6089-436D-8B55-941D2C66741D}" destId="{AC011FB3-E74A-42FF-9F7E-24797BD0C3D5}" srcOrd="4" destOrd="0" presId="urn:microsoft.com/office/officeart/2005/8/layout/hList1"/>
    <dgm:cxn modelId="{A12AC4AD-E232-495E-8B17-B8253FB019B2}" type="presParOf" srcId="{AC011FB3-E74A-42FF-9F7E-24797BD0C3D5}" destId="{0B003FE0-712D-42D8-B064-09C8B791D2CE}" srcOrd="0" destOrd="0" presId="urn:microsoft.com/office/officeart/2005/8/layout/hList1"/>
    <dgm:cxn modelId="{D143CE94-2BE4-488B-9B93-C324E59EA228}" type="presParOf" srcId="{AC011FB3-E74A-42FF-9F7E-24797BD0C3D5}" destId="{F9C04066-FE47-4655-9332-63D878F8D07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025C0FF-BF5F-428E-AD8E-7D0F605D268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B7A83F6-4276-4302-B7FE-A1B7DA563B8D}">
      <dgm:prSet phldrT="[Text]"/>
      <dgm:spPr/>
      <dgm:t>
        <a:bodyPr/>
        <a:lstStyle/>
        <a:p>
          <a:r>
            <a:rPr lang="en-US" dirty="0"/>
            <a:t>Classification</a:t>
          </a:r>
        </a:p>
      </dgm:t>
    </dgm:pt>
    <dgm:pt modelId="{5E056AE0-D233-4CD6-9318-D4943869B206}" type="parTrans" cxnId="{E7E3479F-997C-47C7-A3D6-2812BC73DA64}">
      <dgm:prSet/>
      <dgm:spPr/>
      <dgm:t>
        <a:bodyPr/>
        <a:lstStyle/>
        <a:p>
          <a:endParaRPr lang="en-US"/>
        </a:p>
      </dgm:t>
    </dgm:pt>
    <dgm:pt modelId="{31F1E1DA-FB3B-44BD-BE18-9118672C0C04}" type="sibTrans" cxnId="{E7E3479F-997C-47C7-A3D6-2812BC73DA64}">
      <dgm:prSet/>
      <dgm:spPr/>
      <dgm:t>
        <a:bodyPr/>
        <a:lstStyle/>
        <a:p>
          <a:endParaRPr lang="en-US"/>
        </a:p>
      </dgm:t>
    </dgm:pt>
    <dgm:pt modelId="{A10FC1D6-C9A1-41C5-BA87-418C615075D0}">
      <dgm:prSet phldrT="[Text]"/>
      <dgm:spPr/>
      <dgm:t>
        <a:bodyPr/>
        <a:lstStyle/>
        <a:p>
          <a:r>
            <a:rPr lang="en-US" dirty="0"/>
            <a:t>Macrolide</a:t>
          </a:r>
        </a:p>
      </dgm:t>
    </dgm:pt>
    <dgm:pt modelId="{319B5550-C497-4A87-8D89-18385AFAB1AD}" type="parTrans" cxnId="{F29D6982-7729-4B4F-A2C2-E3386542043D}">
      <dgm:prSet/>
      <dgm:spPr/>
      <dgm:t>
        <a:bodyPr/>
        <a:lstStyle/>
        <a:p>
          <a:endParaRPr lang="en-US"/>
        </a:p>
      </dgm:t>
    </dgm:pt>
    <dgm:pt modelId="{592E68F7-BA6C-492A-8504-85D3A9C695D2}" type="sibTrans" cxnId="{F29D6982-7729-4B4F-A2C2-E3386542043D}">
      <dgm:prSet/>
      <dgm:spPr/>
      <dgm:t>
        <a:bodyPr/>
        <a:lstStyle/>
        <a:p>
          <a:endParaRPr lang="en-US"/>
        </a:p>
      </dgm:t>
    </dgm:pt>
    <dgm:pt modelId="{D1515DC0-5D9E-4A88-BA67-F1D9D40005E1}">
      <dgm:prSet phldrT="[Text]"/>
      <dgm:spPr/>
      <dgm:t>
        <a:bodyPr/>
        <a:lstStyle/>
        <a:p>
          <a:r>
            <a:rPr lang="en-US" dirty="0"/>
            <a:t>Warnings</a:t>
          </a:r>
        </a:p>
      </dgm:t>
    </dgm:pt>
    <dgm:pt modelId="{A93B3A49-80A9-4DEE-B8B3-3CC2880A5A69}" type="parTrans" cxnId="{70DF6E79-0E9B-4770-9BC1-848C25B4F2E3}">
      <dgm:prSet/>
      <dgm:spPr/>
      <dgm:t>
        <a:bodyPr/>
        <a:lstStyle/>
        <a:p>
          <a:endParaRPr lang="en-US"/>
        </a:p>
      </dgm:t>
    </dgm:pt>
    <dgm:pt modelId="{86B8C36B-F3D1-4C0B-AF88-BA405C81BC04}" type="sibTrans" cxnId="{70DF6E79-0E9B-4770-9BC1-848C25B4F2E3}">
      <dgm:prSet/>
      <dgm:spPr/>
      <dgm:t>
        <a:bodyPr/>
        <a:lstStyle/>
        <a:p>
          <a:endParaRPr lang="en-US"/>
        </a:p>
      </dgm:t>
    </dgm:pt>
    <dgm:pt modelId="{B308EEB6-0C40-4A67-AF4A-41A2AD04C9B7}">
      <dgm:prSet phldrT="[Text]"/>
      <dgm:spPr/>
      <dgm:t>
        <a:bodyPr/>
        <a:lstStyle/>
        <a:p>
          <a:r>
            <a:rPr lang="en-US" dirty="0"/>
            <a:t>Hypersensitivity, avoid use in systemic infections</a:t>
          </a:r>
        </a:p>
      </dgm:t>
    </dgm:pt>
    <dgm:pt modelId="{5EC51E7A-08AC-45B9-A2E9-A56734633F1C}" type="parTrans" cxnId="{B3E76770-DE6A-4CA2-97AF-5B027C5BF72C}">
      <dgm:prSet/>
      <dgm:spPr/>
      <dgm:t>
        <a:bodyPr/>
        <a:lstStyle/>
        <a:p>
          <a:endParaRPr lang="en-US"/>
        </a:p>
      </dgm:t>
    </dgm:pt>
    <dgm:pt modelId="{DA646CA3-85EC-4404-9C61-315522FB46C8}" type="sibTrans" cxnId="{B3E76770-DE6A-4CA2-97AF-5B027C5BF72C}">
      <dgm:prSet/>
      <dgm:spPr/>
      <dgm:t>
        <a:bodyPr/>
        <a:lstStyle/>
        <a:p>
          <a:endParaRPr lang="en-US"/>
        </a:p>
      </dgm:t>
    </dgm:pt>
    <dgm:pt modelId="{D61B7FBA-D57F-4D2E-97C8-14978B8432A2}">
      <dgm:prSet phldrT="[Text]"/>
      <dgm:spPr/>
      <dgm:t>
        <a:bodyPr/>
        <a:lstStyle/>
        <a:p>
          <a:r>
            <a:rPr lang="en-US" dirty="0"/>
            <a:t>ADEs</a:t>
          </a:r>
        </a:p>
      </dgm:t>
    </dgm:pt>
    <dgm:pt modelId="{EC6D889C-621D-4CAB-AF96-626B45845E61}" type="parTrans" cxnId="{5CDD52C6-3F01-488B-AF60-59571FE6A1E3}">
      <dgm:prSet/>
      <dgm:spPr/>
      <dgm:t>
        <a:bodyPr/>
        <a:lstStyle/>
        <a:p>
          <a:endParaRPr lang="en-US"/>
        </a:p>
      </dgm:t>
    </dgm:pt>
    <dgm:pt modelId="{6BA50CD0-6DC2-4A60-8BA8-496ACF734924}" type="sibTrans" cxnId="{5CDD52C6-3F01-488B-AF60-59571FE6A1E3}">
      <dgm:prSet/>
      <dgm:spPr/>
      <dgm:t>
        <a:bodyPr/>
        <a:lstStyle/>
        <a:p>
          <a:endParaRPr lang="en-US"/>
        </a:p>
      </dgm:t>
    </dgm:pt>
    <dgm:pt modelId="{7F2B1485-22DA-41A0-838A-B8B641F452B7}">
      <dgm:prSet phldrT="[Text]"/>
      <dgm:spPr/>
      <dgm:t>
        <a:bodyPr/>
        <a:lstStyle/>
        <a:p>
          <a:r>
            <a:rPr lang="en-US" dirty="0"/>
            <a:t>GI symptoms, hyperglycemia, dermatologic </a:t>
          </a:r>
          <a:r>
            <a:rPr lang="en-US" dirty="0" err="1"/>
            <a:t>rxns</a:t>
          </a:r>
          <a:endParaRPr lang="en-US" dirty="0"/>
        </a:p>
      </dgm:t>
    </dgm:pt>
    <dgm:pt modelId="{6BEC79EF-C982-46A0-A8AA-5BE0B2BCF190}" type="sibTrans" cxnId="{8287F951-4317-43FB-8D47-832435B6606B}">
      <dgm:prSet/>
      <dgm:spPr/>
      <dgm:t>
        <a:bodyPr/>
        <a:lstStyle/>
        <a:p>
          <a:endParaRPr lang="en-US"/>
        </a:p>
      </dgm:t>
    </dgm:pt>
    <dgm:pt modelId="{1993CEBB-B387-4449-B8FB-2E758BE59D68}" type="parTrans" cxnId="{8287F951-4317-43FB-8D47-832435B6606B}">
      <dgm:prSet/>
      <dgm:spPr/>
      <dgm:t>
        <a:bodyPr/>
        <a:lstStyle/>
        <a:p>
          <a:endParaRPr lang="en-US"/>
        </a:p>
      </dgm:t>
    </dgm:pt>
    <dgm:pt modelId="{69BD12D9-02C3-434E-88A8-F048FA7FB708}" type="pres">
      <dgm:prSet presAssocID="{7025C0FF-BF5F-428E-AD8E-7D0F605D2686}" presName="Name0" presStyleCnt="0">
        <dgm:presLayoutVars>
          <dgm:dir/>
          <dgm:animLvl val="lvl"/>
          <dgm:resizeHandles val="exact"/>
        </dgm:presLayoutVars>
      </dgm:prSet>
      <dgm:spPr/>
    </dgm:pt>
    <dgm:pt modelId="{698B7409-5756-4046-9592-8E44DBC02475}" type="pres">
      <dgm:prSet presAssocID="{AB7A83F6-4276-4302-B7FE-A1B7DA563B8D}" presName="linNode" presStyleCnt="0"/>
      <dgm:spPr/>
    </dgm:pt>
    <dgm:pt modelId="{FA92928D-A90C-45F8-B5FC-9E49DEB940F0}" type="pres">
      <dgm:prSet presAssocID="{AB7A83F6-4276-4302-B7FE-A1B7DA563B8D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345E1959-A393-4257-9F52-3A94F89CCB9A}" type="pres">
      <dgm:prSet presAssocID="{AB7A83F6-4276-4302-B7FE-A1B7DA563B8D}" presName="descendantText" presStyleLbl="alignAccFollowNode1" presStyleIdx="0" presStyleCnt="3">
        <dgm:presLayoutVars>
          <dgm:bulletEnabled val="1"/>
        </dgm:presLayoutVars>
      </dgm:prSet>
      <dgm:spPr/>
    </dgm:pt>
    <dgm:pt modelId="{6474E63D-BA06-40BE-BE4F-A7A4EC2F99C3}" type="pres">
      <dgm:prSet presAssocID="{31F1E1DA-FB3B-44BD-BE18-9118672C0C04}" presName="sp" presStyleCnt="0"/>
      <dgm:spPr/>
    </dgm:pt>
    <dgm:pt modelId="{7287F38C-0CEB-4E57-9D42-B5067F8AC8DB}" type="pres">
      <dgm:prSet presAssocID="{D1515DC0-5D9E-4A88-BA67-F1D9D40005E1}" presName="linNode" presStyleCnt="0"/>
      <dgm:spPr/>
    </dgm:pt>
    <dgm:pt modelId="{AFCDAB5C-452C-466E-A7B8-A3A882CDB220}" type="pres">
      <dgm:prSet presAssocID="{D1515DC0-5D9E-4A88-BA67-F1D9D40005E1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33A86790-885A-45EC-BA85-42ADC6FF2810}" type="pres">
      <dgm:prSet presAssocID="{D1515DC0-5D9E-4A88-BA67-F1D9D40005E1}" presName="descendantText" presStyleLbl="alignAccFollowNode1" presStyleIdx="1" presStyleCnt="3">
        <dgm:presLayoutVars>
          <dgm:bulletEnabled val="1"/>
        </dgm:presLayoutVars>
      </dgm:prSet>
      <dgm:spPr/>
    </dgm:pt>
    <dgm:pt modelId="{7B6F3348-41B4-46FB-B9D9-4E2E84BFF4A0}" type="pres">
      <dgm:prSet presAssocID="{86B8C36B-F3D1-4C0B-AF88-BA405C81BC04}" presName="sp" presStyleCnt="0"/>
      <dgm:spPr/>
    </dgm:pt>
    <dgm:pt modelId="{A913CD86-CD7B-4E61-8931-07641D6D1683}" type="pres">
      <dgm:prSet presAssocID="{D61B7FBA-D57F-4D2E-97C8-14978B8432A2}" presName="linNode" presStyleCnt="0"/>
      <dgm:spPr/>
    </dgm:pt>
    <dgm:pt modelId="{E346ED5D-2289-464A-8F82-77D00A14BD5E}" type="pres">
      <dgm:prSet presAssocID="{D61B7FBA-D57F-4D2E-97C8-14978B8432A2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7551927B-144A-4D82-878C-C05E12A1C0A0}" type="pres">
      <dgm:prSet presAssocID="{D61B7FBA-D57F-4D2E-97C8-14978B8432A2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B8358E1E-ED13-46EA-AB91-3E1A4911F1AE}" type="presOf" srcId="{D1515DC0-5D9E-4A88-BA67-F1D9D40005E1}" destId="{AFCDAB5C-452C-466E-A7B8-A3A882CDB220}" srcOrd="0" destOrd="0" presId="urn:microsoft.com/office/officeart/2005/8/layout/vList5"/>
    <dgm:cxn modelId="{0D42023B-33B7-4496-8BA8-9B0F2CE37BEC}" type="presOf" srcId="{B308EEB6-0C40-4A67-AF4A-41A2AD04C9B7}" destId="{33A86790-885A-45EC-BA85-42ADC6FF2810}" srcOrd="0" destOrd="0" presId="urn:microsoft.com/office/officeart/2005/8/layout/vList5"/>
    <dgm:cxn modelId="{9D768B49-9CEA-4BF8-A5E0-C31C042CE745}" type="presOf" srcId="{7F2B1485-22DA-41A0-838A-B8B641F452B7}" destId="{7551927B-144A-4D82-878C-C05E12A1C0A0}" srcOrd="0" destOrd="0" presId="urn:microsoft.com/office/officeart/2005/8/layout/vList5"/>
    <dgm:cxn modelId="{B3E76770-DE6A-4CA2-97AF-5B027C5BF72C}" srcId="{D1515DC0-5D9E-4A88-BA67-F1D9D40005E1}" destId="{B308EEB6-0C40-4A67-AF4A-41A2AD04C9B7}" srcOrd="0" destOrd="0" parTransId="{5EC51E7A-08AC-45B9-A2E9-A56734633F1C}" sibTransId="{DA646CA3-85EC-4404-9C61-315522FB46C8}"/>
    <dgm:cxn modelId="{8287F951-4317-43FB-8D47-832435B6606B}" srcId="{D61B7FBA-D57F-4D2E-97C8-14978B8432A2}" destId="{7F2B1485-22DA-41A0-838A-B8B641F452B7}" srcOrd="0" destOrd="0" parTransId="{1993CEBB-B387-4449-B8FB-2E758BE59D68}" sibTransId="{6BEC79EF-C982-46A0-A8AA-5BE0B2BCF190}"/>
    <dgm:cxn modelId="{70DF6E79-0E9B-4770-9BC1-848C25B4F2E3}" srcId="{7025C0FF-BF5F-428E-AD8E-7D0F605D2686}" destId="{D1515DC0-5D9E-4A88-BA67-F1D9D40005E1}" srcOrd="1" destOrd="0" parTransId="{A93B3A49-80A9-4DEE-B8B3-3CC2880A5A69}" sibTransId="{86B8C36B-F3D1-4C0B-AF88-BA405C81BC04}"/>
    <dgm:cxn modelId="{4D20B67F-4800-4ABA-A301-26C17714D3ED}" type="presOf" srcId="{AB7A83F6-4276-4302-B7FE-A1B7DA563B8D}" destId="{FA92928D-A90C-45F8-B5FC-9E49DEB940F0}" srcOrd="0" destOrd="0" presId="urn:microsoft.com/office/officeart/2005/8/layout/vList5"/>
    <dgm:cxn modelId="{F29D6982-7729-4B4F-A2C2-E3386542043D}" srcId="{AB7A83F6-4276-4302-B7FE-A1B7DA563B8D}" destId="{A10FC1D6-C9A1-41C5-BA87-418C615075D0}" srcOrd="0" destOrd="0" parTransId="{319B5550-C497-4A87-8D89-18385AFAB1AD}" sibTransId="{592E68F7-BA6C-492A-8504-85D3A9C695D2}"/>
    <dgm:cxn modelId="{E7E3479F-997C-47C7-A3D6-2812BC73DA64}" srcId="{7025C0FF-BF5F-428E-AD8E-7D0F605D2686}" destId="{AB7A83F6-4276-4302-B7FE-A1B7DA563B8D}" srcOrd="0" destOrd="0" parTransId="{5E056AE0-D233-4CD6-9318-D4943869B206}" sibTransId="{31F1E1DA-FB3B-44BD-BE18-9118672C0C04}"/>
    <dgm:cxn modelId="{754582A7-A616-4888-BC11-40779E379F4A}" type="presOf" srcId="{A10FC1D6-C9A1-41C5-BA87-418C615075D0}" destId="{345E1959-A393-4257-9F52-3A94F89CCB9A}" srcOrd="0" destOrd="0" presId="urn:microsoft.com/office/officeart/2005/8/layout/vList5"/>
    <dgm:cxn modelId="{69BE80B7-FC94-4E0C-BB53-085E7B35CBEC}" type="presOf" srcId="{D61B7FBA-D57F-4D2E-97C8-14978B8432A2}" destId="{E346ED5D-2289-464A-8F82-77D00A14BD5E}" srcOrd="0" destOrd="0" presId="urn:microsoft.com/office/officeart/2005/8/layout/vList5"/>
    <dgm:cxn modelId="{5CDD52C6-3F01-488B-AF60-59571FE6A1E3}" srcId="{7025C0FF-BF5F-428E-AD8E-7D0F605D2686}" destId="{D61B7FBA-D57F-4D2E-97C8-14978B8432A2}" srcOrd="2" destOrd="0" parTransId="{EC6D889C-621D-4CAB-AF96-626B45845E61}" sibTransId="{6BA50CD0-6DC2-4A60-8BA8-496ACF734924}"/>
    <dgm:cxn modelId="{DACC92E4-31C5-4B53-84C9-875EE65964D9}" type="presOf" srcId="{7025C0FF-BF5F-428E-AD8E-7D0F605D2686}" destId="{69BD12D9-02C3-434E-88A8-F048FA7FB708}" srcOrd="0" destOrd="0" presId="urn:microsoft.com/office/officeart/2005/8/layout/vList5"/>
    <dgm:cxn modelId="{16AED680-8CCE-4040-9A0C-209AD72559E5}" type="presParOf" srcId="{69BD12D9-02C3-434E-88A8-F048FA7FB708}" destId="{698B7409-5756-4046-9592-8E44DBC02475}" srcOrd="0" destOrd="0" presId="urn:microsoft.com/office/officeart/2005/8/layout/vList5"/>
    <dgm:cxn modelId="{0BE5F0E2-31EA-48A2-83C4-0D3BEF89B3E2}" type="presParOf" srcId="{698B7409-5756-4046-9592-8E44DBC02475}" destId="{FA92928D-A90C-45F8-B5FC-9E49DEB940F0}" srcOrd="0" destOrd="0" presId="urn:microsoft.com/office/officeart/2005/8/layout/vList5"/>
    <dgm:cxn modelId="{3CBCD856-02B7-4994-9346-BF379E99C7F3}" type="presParOf" srcId="{698B7409-5756-4046-9592-8E44DBC02475}" destId="{345E1959-A393-4257-9F52-3A94F89CCB9A}" srcOrd="1" destOrd="0" presId="urn:microsoft.com/office/officeart/2005/8/layout/vList5"/>
    <dgm:cxn modelId="{BC9114A9-6028-46CF-B074-3D5A41BAAD71}" type="presParOf" srcId="{69BD12D9-02C3-434E-88A8-F048FA7FB708}" destId="{6474E63D-BA06-40BE-BE4F-A7A4EC2F99C3}" srcOrd="1" destOrd="0" presId="urn:microsoft.com/office/officeart/2005/8/layout/vList5"/>
    <dgm:cxn modelId="{0B2F03EB-315A-453B-9FBA-8EDCFFEE8DB4}" type="presParOf" srcId="{69BD12D9-02C3-434E-88A8-F048FA7FB708}" destId="{7287F38C-0CEB-4E57-9D42-B5067F8AC8DB}" srcOrd="2" destOrd="0" presId="urn:microsoft.com/office/officeart/2005/8/layout/vList5"/>
    <dgm:cxn modelId="{2AAB1E59-9FB7-4DE8-B00C-6335669C4011}" type="presParOf" srcId="{7287F38C-0CEB-4E57-9D42-B5067F8AC8DB}" destId="{AFCDAB5C-452C-466E-A7B8-A3A882CDB220}" srcOrd="0" destOrd="0" presId="urn:microsoft.com/office/officeart/2005/8/layout/vList5"/>
    <dgm:cxn modelId="{CB32DF34-F0B0-4A18-8D32-F1DCBEFA3089}" type="presParOf" srcId="{7287F38C-0CEB-4E57-9D42-B5067F8AC8DB}" destId="{33A86790-885A-45EC-BA85-42ADC6FF2810}" srcOrd="1" destOrd="0" presId="urn:microsoft.com/office/officeart/2005/8/layout/vList5"/>
    <dgm:cxn modelId="{0D129949-4E36-40CD-84F5-4CD58D33516B}" type="presParOf" srcId="{69BD12D9-02C3-434E-88A8-F048FA7FB708}" destId="{7B6F3348-41B4-46FB-B9D9-4E2E84BFF4A0}" srcOrd="3" destOrd="0" presId="urn:microsoft.com/office/officeart/2005/8/layout/vList5"/>
    <dgm:cxn modelId="{68A469F7-3203-4B7B-A3A5-21EB4C1B2285}" type="presParOf" srcId="{69BD12D9-02C3-434E-88A8-F048FA7FB708}" destId="{A913CD86-CD7B-4E61-8931-07641D6D1683}" srcOrd="4" destOrd="0" presId="urn:microsoft.com/office/officeart/2005/8/layout/vList5"/>
    <dgm:cxn modelId="{687F1CC3-F0C0-46AC-8978-7F368A1D3A2A}" type="presParOf" srcId="{A913CD86-CD7B-4E61-8931-07641D6D1683}" destId="{E346ED5D-2289-464A-8F82-77D00A14BD5E}" srcOrd="0" destOrd="0" presId="urn:microsoft.com/office/officeart/2005/8/layout/vList5"/>
    <dgm:cxn modelId="{6111651F-5985-4FAD-87BB-5D0DE3FEA919}" type="presParOf" srcId="{A913CD86-CD7B-4E61-8931-07641D6D1683}" destId="{7551927B-144A-4D82-878C-C05E12A1C0A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D4117E4-FF05-4B58-A0D6-79C14794530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658DAFA-8808-4AF7-B4ED-8AE20B2FE24C}">
      <dgm:prSet phldrT="[Text]"/>
      <dgm:spPr/>
      <dgm:t>
        <a:bodyPr/>
        <a:lstStyle/>
        <a:p>
          <a:r>
            <a:rPr lang="en-US" dirty="0"/>
            <a:t>Classification</a:t>
          </a:r>
        </a:p>
      </dgm:t>
    </dgm:pt>
    <dgm:pt modelId="{53B7CC70-A243-4C4B-AC2E-29CAFDD8C7B9}" type="parTrans" cxnId="{0675A4FC-6C5E-4648-9221-18E045DF3E25}">
      <dgm:prSet/>
      <dgm:spPr/>
      <dgm:t>
        <a:bodyPr/>
        <a:lstStyle/>
        <a:p>
          <a:endParaRPr lang="en-US"/>
        </a:p>
      </dgm:t>
    </dgm:pt>
    <dgm:pt modelId="{F5FE72BA-4806-4A19-86C4-4B56F20D0397}" type="sibTrans" cxnId="{0675A4FC-6C5E-4648-9221-18E045DF3E25}">
      <dgm:prSet/>
      <dgm:spPr/>
      <dgm:t>
        <a:bodyPr/>
        <a:lstStyle/>
        <a:p>
          <a:endParaRPr lang="en-US"/>
        </a:p>
      </dgm:t>
    </dgm:pt>
    <dgm:pt modelId="{E79F87C6-498E-478C-9D08-68FEFDEF1B24}">
      <dgm:prSet phldrT="[Text]"/>
      <dgm:spPr/>
      <dgm:t>
        <a:bodyPr/>
        <a:lstStyle/>
        <a:p>
          <a:r>
            <a:rPr lang="en-US" dirty="0" err="1"/>
            <a:t>Glycopeptide</a:t>
          </a:r>
          <a:endParaRPr lang="en-US" dirty="0"/>
        </a:p>
      </dgm:t>
    </dgm:pt>
    <dgm:pt modelId="{06E7BBFF-B936-4AA9-9F97-5BFF70FCE531}" type="parTrans" cxnId="{26EF4F9F-1594-4988-8E9F-79088F7348A2}">
      <dgm:prSet/>
      <dgm:spPr/>
      <dgm:t>
        <a:bodyPr/>
        <a:lstStyle/>
        <a:p>
          <a:endParaRPr lang="en-US"/>
        </a:p>
      </dgm:t>
    </dgm:pt>
    <dgm:pt modelId="{CFE4EE60-731B-4A57-B7E0-0031BC031D9F}" type="sibTrans" cxnId="{26EF4F9F-1594-4988-8E9F-79088F7348A2}">
      <dgm:prSet/>
      <dgm:spPr/>
      <dgm:t>
        <a:bodyPr/>
        <a:lstStyle/>
        <a:p>
          <a:endParaRPr lang="en-US"/>
        </a:p>
      </dgm:t>
    </dgm:pt>
    <dgm:pt modelId="{C17045B6-DE96-48C1-9104-E8F530327DBD}">
      <dgm:prSet phldrT="[Text]"/>
      <dgm:spPr/>
      <dgm:t>
        <a:bodyPr/>
        <a:lstStyle/>
        <a:p>
          <a:r>
            <a:rPr lang="en-US" dirty="0"/>
            <a:t>Warnings</a:t>
          </a:r>
        </a:p>
      </dgm:t>
    </dgm:pt>
    <dgm:pt modelId="{F29FC48A-E752-45B4-8F60-B034E5465FBC}" type="parTrans" cxnId="{C2A803FB-7592-4B07-BCD4-1DD1D5489658}">
      <dgm:prSet/>
      <dgm:spPr/>
      <dgm:t>
        <a:bodyPr/>
        <a:lstStyle/>
        <a:p>
          <a:endParaRPr lang="en-US"/>
        </a:p>
      </dgm:t>
    </dgm:pt>
    <dgm:pt modelId="{13B3CAFA-620A-4A27-A7D3-536900012B4A}" type="sibTrans" cxnId="{C2A803FB-7592-4B07-BCD4-1DD1D5489658}">
      <dgm:prSet/>
      <dgm:spPr/>
      <dgm:t>
        <a:bodyPr/>
        <a:lstStyle/>
        <a:p>
          <a:endParaRPr lang="en-US"/>
        </a:p>
      </dgm:t>
    </dgm:pt>
    <dgm:pt modelId="{9D9F45B4-72B9-4136-8E32-75F28A385794}">
      <dgm:prSet phldrT="[Text]"/>
      <dgm:spPr/>
      <dgm:t>
        <a:bodyPr/>
        <a:lstStyle/>
        <a:p>
          <a:r>
            <a:rPr lang="en-US" dirty="0"/>
            <a:t>Nephrotoxicity, ototoxicity </a:t>
          </a:r>
        </a:p>
      </dgm:t>
    </dgm:pt>
    <dgm:pt modelId="{F6ED7DBD-8259-49BA-AEDB-59EE7A9596A1}" type="parTrans" cxnId="{C5CE37B5-E8F2-46BB-B386-1C8A2C0F2CD1}">
      <dgm:prSet/>
      <dgm:spPr/>
      <dgm:t>
        <a:bodyPr/>
        <a:lstStyle/>
        <a:p>
          <a:endParaRPr lang="en-US"/>
        </a:p>
      </dgm:t>
    </dgm:pt>
    <dgm:pt modelId="{EE59D642-4EEB-4511-8ACD-C5C3A9F05D41}" type="sibTrans" cxnId="{C5CE37B5-E8F2-46BB-B386-1C8A2C0F2CD1}">
      <dgm:prSet/>
      <dgm:spPr/>
      <dgm:t>
        <a:bodyPr/>
        <a:lstStyle/>
        <a:p>
          <a:endParaRPr lang="en-US"/>
        </a:p>
      </dgm:t>
    </dgm:pt>
    <dgm:pt modelId="{06E7B9CB-ECE6-4533-B1E6-2CC017B98D28}">
      <dgm:prSet phldrT="[Text]"/>
      <dgm:spPr/>
      <dgm:t>
        <a:bodyPr/>
        <a:lstStyle/>
        <a:p>
          <a:r>
            <a:rPr lang="en-US" dirty="0"/>
            <a:t>ADEs</a:t>
          </a:r>
        </a:p>
      </dgm:t>
    </dgm:pt>
    <dgm:pt modelId="{D3D80267-0124-4C97-89E0-1B345EEF04BB}" type="parTrans" cxnId="{ED95ECD8-DF12-48DC-AAF0-C38AA8CF927C}">
      <dgm:prSet/>
      <dgm:spPr/>
      <dgm:t>
        <a:bodyPr/>
        <a:lstStyle/>
        <a:p>
          <a:endParaRPr lang="en-US"/>
        </a:p>
      </dgm:t>
    </dgm:pt>
    <dgm:pt modelId="{3DB912EF-12DF-4DED-90DA-6765B7862F6E}" type="sibTrans" cxnId="{ED95ECD8-DF12-48DC-AAF0-C38AA8CF927C}">
      <dgm:prSet/>
      <dgm:spPr/>
      <dgm:t>
        <a:bodyPr/>
        <a:lstStyle/>
        <a:p>
          <a:endParaRPr lang="en-US"/>
        </a:p>
      </dgm:t>
    </dgm:pt>
    <dgm:pt modelId="{E138DC70-C963-4287-9403-EF3A761383C8}">
      <dgm:prSet phldrT="[Text]"/>
      <dgm:spPr/>
      <dgm:t>
        <a:bodyPr/>
        <a:lstStyle/>
        <a:p>
          <a:r>
            <a:rPr lang="en-US" dirty="0"/>
            <a:t>Hypokalemia, GI symptoms, peripheral edema</a:t>
          </a:r>
        </a:p>
      </dgm:t>
    </dgm:pt>
    <dgm:pt modelId="{E3DC3F6A-C733-4B27-A35B-C7A1893F22B2}" type="parTrans" cxnId="{3BCF3E2E-B74F-42E7-BC51-576D962005E7}">
      <dgm:prSet/>
      <dgm:spPr/>
      <dgm:t>
        <a:bodyPr/>
        <a:lstStyle/>
        <a:p>
          <a:endParaRPr lang="en-US"/>
        </a:p>
      </dgm:t>
    </dgm:pt>
    <dgm:pt modelId="{4E4077C9-2C74-4262-8D88-389B8F75A313}" type="sibTrans" cxnId="{3BCF3E2E-B74F-42E7-BC51-576D962005E7}">
      <dgm:prSet/>
      <dgm:spPr/>
      <dgm:t>
        <a:bodyPr/>
        <a:lstStyle/>
        <a:p>
          <a:endParaRPr lang="en-US"/>
        </a:p>
      </dgm:t>
    </dgm:pt>
    <dgm:pt modelId="{FC07419D-6E91-4113-B86A-EA16FADC02C1}" type="pres">
      <dgm:prSet presAssocID="{0D4117E4-FF05-4B58-A0D6-79C14794530E}" presName="Name0" presStyleCnt="0">
        <dgm:presLayoutVars>
          <dgm:dir/>
          <dgm:animLvl val="lvl"/>
          <dgm:resizeHandles val="exact"/>
        </dgm:presLayoutVars>
      </dgm:prSet>
      <dgm:spPr/>
    </dgm:pt>
    <dgm:pt modelId="{0DE1FD6A-6FBB-41F7-913D-A6C06DB9AF19}" type="pres">
      <dgm:prSet presAssocID="{0658DAFA-8808-4AF7-B4ED-8AE20B2FE24C}" presName="linNode" presStyleCnt="0"/>
      <dgm:spPr/>
    </dgm:pt>
    <dgm:pt modelId="{FC7C9F7A-59E9-4CC0-9424-72FAF5710C98}" type="pres">
      <dgm:prSet presAssocID="{0658DAFA-8808-4AF7-B4ED-8AE20B2FE24C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47C37B43-2923-4BC0-8BE4-DE225758F133}" type="pres">
      <dgm:prSet presAssocID="{0658DAFA-8808-4AF7-B4ED-8AE20B2FE24C}" presName="descendantText" presStyleLbl="alignAccFollowNode1" presStyleIdx="0" presStyleCnt="3">
        <dgm:presLayoutVars>
          <dgm:bulletEnabled val="1"/>
        </dgm:presLayoutVars>
      </dgm:prSet>
      <dgm:spPr/>
    </dgm:pt>
    <dgm:pt modelId="{3B1696D9-BD71-4A8C-9932-79C0FCA8292A}" type="pres">
      <dgm:prSet presAssocID="{F5FE72BA-4806-4A19-86C4-4B56F20D0397}" presName="sp" presStyleCnt="0"/>
      <dgm:spPr/>
    </dgm:pt>
    <dgm:pt modelId="{9FD35D4C-6DD0-4B3E-8D3A-ED2FA6A9FBEC}" type="pres">
      <dgm:prSet presAssocID="{C17045B6-DE96-48C1-9104-E8F530327DBD}" presName="linNode" presStyleCnt="0"/>
      <dgm:spPr/>
    </dgm:pt>
    <dgm:pt modelId="{9815D4AE-1B1F-4F6F-BD2B-CDA31BC0D85B}" type="pres">
      <dgm:prSet presAssocID="{C17045B6-DE96-48C1-9104-E8F530327DBD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8171C1B8-28E4-40A6-81CE-4F7BFAE43567}" type="pres">
      <dgm:prSet presAssocID="{C17045B6-DE96-48C1-9104-E8F530327DBD}" presName="descendantText" presStyleLbl="alignAccFollowNode1" presStyleIdx="1" presStyleCnt="3">
        <dgm:presLayoutVars>
          <dgm:bulletEnabled val="1"/>
        </dgm:presLayoutVars>
      </dgm:prSet>
      <dgm:spPr/>
    </dgm:pt>
    <dgm:pt modelId="{223170E6-3CAD-4A53-8B10-44F01DFA14A1}" type="pres">
      <dgm:prSet presAssocID="{13B3CAFA-620A-4A27-A7D3-536900012B4A}" presName="sp" presStyleCnt="0"/>
      <dgm:spPr/>
    </dgm:pt>
    <dgm:pt modelId="{08839D5E-3BE9-4745-83DD-7967CE4F8167}" type="pres">
      <dgm:prSet presAssocID="{06E7B9CB-ECE6-4533-B1E6-2CC017B98D28}" presName="linNode" presStyleCnt="0"/>
      <dgm:spPr/>
    </dgm:pt>
    <dgm:pt modelId="{56FF7C3F-CF7A-40BE-BB0B-547706EB8DC0}" type="pres">
      <dgm:prSet presAssocID="{06E7B9CB-ECE6-4533-B1E6-2CC017B98D28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E77E3B84-B309-4466-B9AE-EE655A4D147F}" type="pres">
      <dgm:prSet presAssocID="{06E7B9CB-ECE6-4533-B1E6-2CC017B98D28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2182221A-DBEA-4C7B-8586-57F53B0AF8F1}" type="presOf" srcId="{06E7B9CB-ECE6-4533-B1E6-2CC017B98D28}" destId="{56FF7C3F-CF7A-40BE-BB0B-547706EB8DC0}" srcOrd="0" destOrd="0" presId="urn:microsoft.com/office/officeart/2005/8/layout/vList5"/>
    <dgm:cxn modelId="{9D55FF1A-C7D2-432A-A3AE-25B76B005717}" type="presOf" srcId="{0D4117E4-FF05-4B58-A0D6-79C14794530E}" destId="{FC07419D-6E91-4113-B86A-EA16FADC02C1}" srcOrd="0" destOrd="0" presId="urn:microsoft.com/office/officeart/2005/8/layout/vList5"/>
    <dgm:cxn modelId="{3BCF3E2E-B74F-42E7-BC51-576D962005E7}" srcId="{06E7B9CB-ECE6-4533-B1E6-2CC017B98D28}" destId="{E138DC70-C963-4287-9403-EF3A761383C8}" srcOrd="0" destOrd="0" parTransId="{E3DC3F6A-C733-4B27-A35B-C7A1893F22B2}" sibTransId="{4E4077C9-2C74-4262-8D88-389B8F75A313}"/>
    <dgm:cxn modelId="{AF735E32-B51F-4BE0-8B01-AEAAB98E7B1F}" type="presOf" srcId="{E138DC70-C963-4287-9403-EF3A761383C8}" destId="{E77E3B84-B309-4466-B9AE-EE655A4D147F}" srcOrd="0" destOrd="0" presId="urn:microsoft.com/office/officeart/2005/8/layout/vList5"/>
    <dgm:cxn modelId="{E0466B4D-CA33-4A9A-81A9-E3FE9DCBD408}" type="presOf" srcId="{0658DAFA-8808-4AF7-B4ED-8AE20B2FE24C}" destId="{FC7C9F7A-59E9-4CC0-9424-72FAF5710C98}" srcOrd="0" destOrd="0" presId="urn:microsoft.com/office/officeart/2005/8/layout/vList5"/>
    <dgm:cxn modelId="{26EF4F9F-1594-4988-8E9F-79088F7348A2}" srcId="{0658DAFA-8808-4AF7-B4ED-8AE20B2FE24C}" destId="{E79F87C6-498E-478C-9D08-68FEFDEF1B24}" srcOrd="0" destOrd="0" parTransId="{06E7BBFF-B936-4AA9-9F97-5BFF70FCE531}" sibTransId="{CFE4EE60-731B-4A57-B7E0-0031BC031D9F}"/>
    <dgm:cxn modelId="{A2CD23AE-8C3D-4C30-BA45-9AE74DB705B4}" type="presOf" srcId="{9D9F45B4-72B9-4136-8E32-75F28A385794}" destId="{8171C1B8-28E4-40A6-81CE-4F7BFAE43567}" srcOrd="0" destOrd="0" presId="urn:microsoft.com/office/officeart/2005/8/layout/vList5"/>
    <dgm:cxn modelId="{EBDE46B4-168F-4846-84C8-7D9B43722A0D}" type="presOf" srcId="{E79F87C6-498E-478C-9D08-68FEFDEF1B24}" destId="{47C37B43-2923-4BC0-8BE4-DE225758F133}" srcOrd="0" destOrd="0" presId="urn:microsoft.com/office/officeart/2005/8/layout/vList5"/>
    <dgm:cxn modelId="{C5CE37B5-E8F2-46BB-B386-1C8A2C0F2CD1}" srcId="{C17045B6-DE96-48C1-9104-E8F530327DBD}" destId="{9D9F45B4-72B9-4136-8E32-75F28A385794}" srcOrd="0" destOrd="0" parTransId="{F6ED7DBD-8259-49BA-AEDB-59EE7A9596A1}" sibTransId="{EE59D642-4EEB-4511-8ACD-C5C3A9F05D41}"/>
    <dgm:cxn modelId="{ED95ECD8-DF12-48DC-AAF0-C38AA8CF927C}" srcId="{0D4117E4-FF05-4B58-A0D6-79C14794530E}" destId="{06E7B9CB-ECE6-4533-B1E6-2CC017B98D28}" srcOrd="2" destOrd="0" parTransId="{D3D80267-0124-4C97-89E0-1B345EEF04BB}" sibTransId="{3DB912EF-12DF-4DED-90DA-6765B7862F6E}"/>
    <dgm:cxn modelId="{8CD920D9-7D5F-4003-A780-C4229AAFC245}" type="presOf" srcId="{C17045B6-DE96-48C1-9104-E8F530327DBD}" destId="{9815D4AE-1B1F-4F6F-BD2B-CDA31BC0D85B}" srcOrd="0" destOrd="0" presId="urn:microsoft.com/office/officeart/2005/8/layout/vList5"/>
    <dgm:cxn modelId="{C2A803FB-7592-4B07-BCD4-1DD1D5489658}" srcId="{0D4117E4-FF05-4B58-A0D6-79C14794530E}" destId="{C17045B6-DE96-48C1-9104-E8F530327DBD}" srcOrd="1" destOrd="0" parTransId="{F29FC48A-E752-45B4-8F60-B034E5465FBC}" sibTransId="{13B3CAFA-620A-4A27-A7D3-536900012B4A}"/>
    <dgm:cxn modelId="{0675A4FC-6C5E-4648-9221-18E045DF3E25}" srcId="{0D4117E4-FF05-4B58-A0D6-79C14794530E}" destId="{0658DAFA-8808-4AF7-B4ED-8AE20B2FE24C}" srcOrd="0" destOrd="0" parTransId="{53B7CC70-A243-4C4B-AC2E-29CAFDD8C7B9}" sibTransId="{F5FE72BA-4806-4A19-86C4-4B56F20D0397}"/>
    <dgm:cxn modelId="{4F453E38-C2CD-498C-A8AD-11BE130BCA47}" type="presParOf" srcId="{FC07419D-6E91-4113-B86A-EA16FADC02C1}" destId="{0DE1FD6A-6FBB-41F7-913D-A6C06DB9AF19}" srcOrd="0" destOrd="0" presId="urn:microsoft.com/office/officeart/2005/8/layout/vList5"/>
    <dgm:cxn modelId="{682DA442-E7DA-4646-AC19-6A08CCC17DF2}" type="presParOf" srcId="{0DE1FD6A-6FBB-41F7-913D-A6C06DB9AF19}" destId="{FC7C9F7A-59E9-4CC0-9424-72FAF5710C98}" srcOrd="0" destOrd="0" presId="urn:microsoft.com/office/officeart/2005/8/layout/vList5"/>
    <dgm:cxn modelId="{DAF9150A-F19F-4773-893E-B331CB518643}" type="presParOf" srcId="{0DE1FD6A-6FBB-41F7-913D-A6C06DB9AF19}" destId="{47C37B43-2923-4BC0-8BE4-DE225758F133}" srcOrd="1" destOrd="0" presId="urn:microsoft.com/office/officeart/2005/8/layout/vList5"/>
    <dgm:cxn modelId="{16E0CEBF-2E98-4920-97B4-A061388C0CEA}" type="presParOf" srcId="{FC07419D-6E91-4113-B86A-EA16FADC02C1}" destId="{3B1696D9-BD71-4A8C-9932-79C0FCA8292A}" srcOrd="1" destOrd="0" presId="urn:microsoft.com/office/officeart/2005/8/layout/vList5"/>
    <dgm:cxn modelId="{FEAB7896-4F7E-4D0C-BDC3-6F734DE3EF76}" type="presParOf" srcId="{FC07419D-6E91-4113-B86A-EA16FADC02C1}" destId="{9FD35D4C-6DD0-4B3E-8D3A-ED2FA6A9FBEC}" srcOrd="2" destOrd="0" presId="urn:microsoft.com/office/officeart/2005/8/layout/vList5"/>
    <dgm:cxn modelId="{26B7FF61-2BC7-41FE-B9AC-4A017C304370}" type="presParOf" srcId="{9FD35D4C-6DD0-4B3E-8D3A-ED2FA6A9FBEC}" destId="{9815D4AE-1B1F-4F6F-BD2B-CDA31BC0D85B}" srcOrd="0" destOrd="0" presId="urn:microsoft.com/office/officeart/2005/8/layout/vList5"/>
    <dgm:cxn modelId="{ED17FD22-E728-4FE4-BC78-EBACCCA462E2}" type="presParOf" srcId="{9FD35D4C-6DD0-4B3E-8D3A-ED2FA6A9FBEC}" destId="{8171C1B8-28E4-40A6-81CE-4F7BFAE43567}" srcOrd="1" destOrd="0" presId="urn:microsoft.com/office/officeart/2005/8/layout/vList5"/>
    <dgm:cxn modelId="{DC8A1C2F-470C-4008-8487-D68E1FBC82CA}" type="presParOf" srcId="{FC07419D-6E91-4113-B86A-EA16FADC02C1}" destId="{223170E6-3CAD-4A53-8B10-44F01DFA14A1}" srcOrd="3" destOrd="0" presId="urn:microsoft.com/office/officeart/2005/8/layout/vList5"/>
    <dgm:cxn modelId="{71CF3CBD-6D2C-4390-B25B-8AC72A021071}" type="presParOf" srcId="{FC07419D-6E91-4113-B86A-EA16FADC02C1}" destId="{08839D5E-3BE9-4745-83DD-7967CE4F8167}" srcOrd="4" destOrd="0" presId="urn:microsoft.com/office/officeart/2005/8/layout/vList5"/>
    <dgm:cxn modelId="{FF6A9531-286A-4272-AA4A-6E5A13DDDCC6}" type="presParOf" srcId="{08839D5E-3BE9-4745-83DD-7967CE4F8167}" destId="{56FF7C3F-CF7A-40BE-BB0B-547706EB8DC0}" srcOrd="0" destOrd="0" presId="urn:microsoft.com/office/officeart/2005/8/layout/vList5"/>
    <dgm:cxn modelId="{94E39DE5-349D-4CF2-B4A9-2DC70EBDDD2E}" type="presParOf" srcId="{08839D5E-3BE9-4745-83DD-7967CE4F8167}" destId="{E77E3B84-B309-4466-B9AE-EE655A4D147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65FDBE6-400D-481A-AA97-F2BCF7C472DC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62B6BBF-5087-4CB0-8171-0826EB9228A0}">
      <dgm:prSet phldrT="[Text]"/>
      <dgm:spPr/>
      <dgm:t>
        <a:bodyPr/>
        <a:lstStyle/>
        <a:p>
          <a:r>
            <a:rPr lang="en-US" dirty="0"/>
            <a:t>Prevention</a:t>
          </a:r>
          <a:r>
            <a:rPr lang="en-US" baseline="30000" dirty="0"/>
            <a:t>8</a:t>
          </a:r>
        </a:p>
      </dgm:t>
    </dgm:pt>
    <dgm:pt modelId="{8EB79D73-9EED-418E-B39A-2C9315D954F7}" type="parTrans" cxnId="{422C8032-6E87-438C-80FC-396752FA7865}">
      <dgm:prSet/>
      <dgm:spPr/>
      <dgm:t>
        <a:bodyPr/>
        <a:lstStyle/>
        <a:p>
          <a:endParaRPr lang="en-US"/>
        </a:p>
      </dgm:t>
    </dgm:pt>
    <dgm:pt modelId="{42A806C5-89DC-4224-B9F5-950A251236FA}" type="sibTrans" cxnId="{422C8032-6E87-438C-80FC-396752FA7865}">
      <dgm:prSet/>
      <dgm:spPr/>
      <dgm:t>
        <a:bodyPr/>
        <a:lstStyle/>
        <a:p>
          <a:endParaRPr lang="en-US"/>
        </a:p>
      </dgm:t>
    </dgm:pt>
    <dgm:pt modelId="{B88593F4-8F43-42AA-9486-3FDEEF013ED8}">
      <dgm:prSet phldrT="[Text]"/>
      <dgm:spPr/>
      <dgm:t>
        <a:bodyPr/>
        <a:lstStyle/>
        <a:p>
          <a:r>
            <a:rPr lang="en-US" dirty="0"/>
            <a:t>Wash Hands</a:t>
          </a:r>
        </a:p>
      </dgm:t>
    </dgm:pt>
    <dgm:pt modelId="{1B3D705E-C9F0-4CDD-9D47-5C067C568246}" type="parTrans" cxnId="{E29B4C4F-1085-44C5-B7F2-FE3180B8671D}">
      <dgm:prSet/>
      <dgm:spPr/>
      <dgm:t>
        <a:bodyPr/>
        <a:lstStyle/>
        <a:p>
          <a:endParaRPr lang="en-US"/>
        </a:p>
      </dgm:t>
    </dgm:pt>
    <dgm:pt modelId="{58AEE555-0DAE-4841-800D-AD82C1FFFCF7}" type="sibTrans" cxnId="{E29B4C4F-1085-44C5-B7F2-FE3180B8671D}">
      <dgm:prSet/>
      <dgm:spPr/>
      <dgm:t>
        <a:bodyPr/>
        <a:lstStyle/>
        <a:p>
          <a:endParaRPr lang="en-US"/>
        </a:p>
      </dgm:t>
    </dgm:pt>
    <dgm:pt modelId="{A29E1721-4605-44F3-9ECF-2103F10E83FF}">
      <dgm:prSet phldrT="[Text]"/>
      <dgm:spPr/>
      <dgm:t>
        <a:bodyPr/>
        <a:lstStyle/>
        <a:p>
          <a:endParaRPr lang="en-US" dirty="0"/>
        </a:p>
      </dgm:t>
    </dgm:pt>
    <dgm:pt modelId="{BC471D8D-B8AD-4F46-A5C5-554BFCBDD5A4}" type="parTrans" cxnId="{E3A1D4A0-60B7-4EB3-9A37-904C8966D6FB}">
      <dgm:prSet/>
      <dgm:spPr/>
      <dgm:t>
        <a:bodyPr/>
        <a:lstStyle/>
        <a:p>
          <a:endParaRPr lang="en-US"/>
        </a:p>
      </dgm:t>
    </dgm:pt>
    <dgm:pt modelId="{39E7993A-2B89-4F46-B340-74D0B5050D12}" type="sibTrans" cxnId="{E3A1D4A0-60B7-4EB3-9A37-904C8966D6FB}">
      <dgm:prSet/>
      <dgm:spPr/>
      <dgm:t>
        <a:bodyPr/>
        <a:lstStyle/>
        <a:p>
          <a:endParaRPr lang="en-US"/>
        </a:p>
      </dgm:t>
    </dgm:pt>
    <dgm:pt modelId="{252B7C12-8B2D-4BFC-A105-68412FE5A983}">
      <dgm:prSet phldrT="[Text]"/>
      <dgm:spPr/>
      <dgm:t>
        <a:bodyPr/>
        <a:lstStyle/>
        <a:p>
          <a:r>
            <a:rPr lang="en-US" dirty="0"/>
            <a:t>PPE</a:t>
          </a:r>
        </a:p>
      </dgm:t>
    </dgm:pt>
    <dgm:pt modelId="{EDFC7163-FD13-4246-BA60-0491996852F1}" type="parTrans" cxnId="{F86B97C7-C1F8-492B-9995-870DF2F9162C}">
      <dgm:prSet/>
      <dgm:spPr/>
      <dgm:t>
        <a:bodyPr/>
        <a:lstStyle/>
        <a:p>
          <a:endParaRPr lang="en-US"/>
        </a:p>
      </dgm:t>
    </dgm:pt>
    <dgm:pt modelId="{920A4E85-DE6B-40E5-8A6D-D440EACBFB76}" type="sibTrans" cxnId="{F86B97C7-C1F8-492B-9995-870DF2F9162C}">
      <dgm:prSet/>
      <dgm:spPr/>
      <dgm:t>
        <a:bodyPr/>
        <a:lstStyle/>
        <a:p>
          <a:endParaRPr lang="en-US"/>
        </a:p>
      </dgm:t>
    </dgm:pt>
    <dgm:pt modelId="{BFCF558B-164C-498B-BA7C-21ABFF30F8A7}">
      <dgm:prSet phldrT="[Text]" phldr="1" custScaleX="141715" custScaleY="133061"/>
      <dgm:spPr/>
      <dgm:t>
        <a:bodyPr/>
        <a:lstStyle/>
        <a:p>
          <a:endParaRPr lang="en-US" dirty="0"/>
        </a:p>
      </dgm:t>
    </dgm:pt>
    <dgm:pt modelId="{469BAF05-5575-4F34-8E98-4D07C314A972}" type="parTrans" cxnId="{446329DA-0F2E-4975-9BCB-D91DA26A32F3}">
      <dgm:prSet/>
      <dgm:spPr/>
      <dgm:t>
        <a:bodyPr/>
        <a:lstStyle/>
        <a:p>
          <a:endParaRPr lang="en-US"/>
        </a:p>
      </dgm:t>
    </dgm:pt>
    <dgm:pt modelId="{E865516C-70E6-469B-9E79-7B31BAFA5FE5}" type="sibTrans" cxnId="{446329DA-0F2E-4975-9BCB-D91DA26A32F3}">
      <dgm:prSet/>
      <dgm:spPr/>
      <dgm:t>
        <a:bodyPr/>
        <a:lstStyle/>
        <a:p>
          <a:endParaRPr lang="en-US"/>
        </a:p>
      </dgm:t>
    </dgm:pt>
    <dgm:pt modelId="{BD453558-6E7A-42F6-98B2-09708772A5EB}">
      <dgm:prSet phldrT="[Text]" phldr="1" custScaleX="141715" custScaleY="133061"/>
      <dgm:spPr/>
      <dgm:t>
        <a:bodyPr/>
        <a:lstStyle/>
        <a:p>
          <a:endParaRPr lang="en-US" dirty="0"/>
        </a:p>
      </dgm:t>
    </dgm:pt>
    <dgm:pt modelId="{F581FB31-4EA6-48B2-9665-AFF28440EA35}" type="parTrans" cxnId="{B689A984-9544-4159-A5FE-F5DB5AEC6A0D}">
      <dgm:prSet/>
      <dgm:spPr/>
      <dgm:t>
        <a:bodyPr/>
        <a:lstStyle/>
        <a:p>
          <a:endParaRPr lang="en-US"/>
        </a:p>
      </dgm:t>
    </dgm:pt>
    <dgm:pt modelId="{042DE834-1A6D-4C46-AF2B-7C10E34D22CC}" type="sibTrans" cxnId="{B689A984-9544-4159-A5FE-F5DB5AEC6A0D}">
      <dgm:prSet/>
      <dgm:spPr/>
      <dgm:t>
        <a:bodyPr/>
        <a:lstStyle/>
        <a:p>
          <a:endParaRPr lang="en-US"/>
        </a:p>
      </dgm:t>
    </dgm:pt>
    <dgm:pt modelId="{68486AE9-AA9D-4E8D-A909-99ABABE239B7}">
      <dgm:prSet phldrT="[Text]"/>
      <dgm:spPr/>
      <dgm:t>
        <a:bodyPr/>
        <a:lstStyle/>
        <a:p>
          <a:r>
            <a:rPr lang="en-US" dirty="0"/>
            <a:t>Antimicrobial stewardship</a:t>
          </a:r>
        </a:p>
      </dgm:t>
    </dgm:pt>
    <dgm:pt modelId="{542B72BF-59FD-46AA-9C89-26E926ADAC7C}" type="parTrans" cxnId="{24FF2C1D-AF7F-4CE8-BEE4-DA7DFF6405AE}">
      <dgm:prSet/>
      <dgm:spPr/>
      <dgm:t>
        <a:bodyPr/>
        <a:lstStyle/>
        <a:p>
          <a:endParaRPr lang="en-US"/>
        </a:p>
      </dgm:t>
    </dgm:pt>
    <dgm:pt modelId="{BB5A1053-069A-4286-B30C-48099C930814}" type="sibTrans" cxnId="{24FF2C1D-AF7F-4CE8-BEE4-DA7DFF6405AE}">
      <dgm:prSet/>
      <dgm:spPr/>
      <dgm:t>
        <a:bodyPr/>
        <a:lstStyle/>
        <a:p>
          <a:endParaRPr lang="en-US"/>
        </a:p>
      </dgm:t>
    </dgm:pt>
    <dgm:pt modelId="{CEA7C726-4257-456A-91AA-D849F1E44D71}" type="pres">
      <dgm:prSet presAssocID="{965FDBE6-400D-481A-AA97-F2BCF7C472DC}" presName="composite" presStyleCnt="0">
        <dgm:presLayoutVars>
          <dgm:chMax val="1"/>
          <dgm:dir/>
          <dgm:resizeHandles val="exact"/>
        </dgm:presLayoutVars>
      </dgm:prSet>
      <dgm:spPr/>
    </dgm:pt>
    <dgm:pt modelId="{165964AF-C72C-4944-AB3B-C876680A5DCD}" type="pres">
      <dgm:prSet presAssocID="{965FDBE6-400D-481A-AA97-F2BCF7C472DC}" presName="radial" presStyleCnt="0">
        <dgm:presLayoutVars>
          <dgm:animLvl val="ctr"/>
        </dgm:presLayoutVars>
      </dgm:prSet>
      <dgm:spPr/>
    </dgm:pt>
    <dgm:pt modelId="{9B22198E-C148-45CE-B1DA-9DA41C0D55EA}" type="pres">
      <dgm:prSet presAssocID="{C62B6BBF-5087-4CB0-8171-0826EB9228A0}" presName="centerShape" presStyleLbl="vennNode1" presStyleIdx="0" presStyleCnt="4"/>
      <dgm:spPr/>
    </dgm:pt>
    <dgm:pt modelId="{025E3A5C-AB86-48E3-A80A-7C41AEB19E73}" type="pres">
      <dgm:prSet presAssocID="{B88593F4-8F43-42AA-9486-3FDEEF013ED8}" presName="node" presStyleLbl="vennNode1" presStyleIdx="1" presStyleCnt="4" custScaleX="141715" custScaleY="133061">
        <dgm:presLayoutVars>
          <dgm:bulletEnabled val="1"/>
        </dgm:presLayoutVars>
      </dgm:prSet>
      <dgm:spPr/>
    </dgm:pt>
    <dgm:pt modelId="{BB1C19FC-B836-4C77-93C3-5901FB5A9DF2}" type="pres">
      <dgm:prSet presAssocID="{252B7C12-8B2D-4BFC-A105-68412FE5A983}" presName="node" presStyleLbl="vennNode1" presStyleIdx="2" presStyleCnt="4" custScaleX="141715" custScaleY="133061">
        <dgm:presLayoutVars>
          <dgm:bulletEnabled val="1"/>
        </dgm:presLayoutVars>
      </dgm:prSet>
      <dgm:spPr/>
    </dgm:pt>
    <dgm:pt modelId="{407488B6-AC60-4BAE-AED2-7408444382C8}" type="pres">
      <dgm:prSet presAssocID="{68486AE9-AA9D-4E8D-A909-99ABABE239B7}" presName="node" presStyleLbl="vennNode1" presStyleIdx="3" presStyleCnt="4" custScaleX="141715" custScaleY="133061">
        <dgm:presLayoutVars>
          <dgm:bulletEnabled val="1"/>
        </dgm:presLayoutVars>
      </dgm:prSet>
      <dgm:spPr/>
    </dgm:pt>
  </dgm:ptLst>
  <dgm:cxnLst>
    <dgm:cxn modelId="{5B957002-B5E0-4003-A2C3-BA2ABDCFBE3D}" type="presOf" srcId="{965FDBE6-400D-481A-AA97-F2BCF7C472DC}" destId="{CEA7C726-4257-456A-91AA-D849F1E44D71}" srcOrd="0" destOrd="0" presId="urn:microsoft.com/office/officeart/2005/8/layout/radial3"/>
    <dgm:cxn modelId="{499AAA16-3742-4D62-B62A-41D58CBF6866}" type="presOf" srcId="{68486AE9-AA9D-4E8D-A909-99ABABE239B7}" destId="{407488B6-AC60-4BAE-AED2-7408444382C8}" srcOrd="0" destOrd="0" presId="urn:microsoft.com/office/officeart/2005/8/layout/radial3"/>
    <dgm:cxn modelId="{24FF2C1D-AF7F-4CE8-BEE4-DA7DFF6405AE}" srcId="{C62B6BBF-5087-4CB0-8171-0826EB9228A0}" destId="{68486AE9-AA9D-4E8D-A909-99ABABE239B7}" srcOrd="2" destOrd="0" parTransId="{542B72BF-59FD-46AA-9C89-26E926ADAC7C}" sibTransId="{BB5A1053-069A-4286-B30C-48099C930814}"/>
    <dgm:cxn modelId="{422C8032-6E87-438C-80FC-396752FA7865}" srcId="{965FDBE6-400D-481A-AA97-F2BCF7C472DC}" destId="{C62B6BBF-5087-4CB0-8171-0826EB9228A0}" srcOrd="0" destOrd="0" parTransId="{8EB79D73-9EED-418E-B39A-2C9315D954F7}" sibTransId="{42A806C5-89DC-4224-B9F5-950A251236FA}"/>
    <dgm:cxn modelId="{E29B4C4F-1085-44C5-B7F2-FE3180B8671D}" srcId="{C62B6BBF-5087-4CB0-8171-0826EB9228A0}" destId="{B88593F4-8F43-42AA-9486-3FDEEF013ED8}" srcOrd="0" destOrd="0" parTransId="{1B3D705E-C9F0-4CDD-9D47-5C067C568246}" sibTransId="{58AEE555-0DAE-4841-800D-AD82C1FFFCF7}"/>
    <dgm:cxn modelId="{70FD0772-A04E-4D59-8FD9-4174CC81A5AF}" type="presOf" srcId="{B88593F4-8F43-42AA-9486-3FDEEF013ED8}" destId="{025E3A5C-AB86-48E3-A80A-7C41AEB19E73}" srcOrd="0" destOrd="0" presId="urn:microsoft.com/office/officeart/2005/8/layout/radial3"/>
    <dgm:cxn modelId="{B689A984-9544-4159-A5FE-F5DB5AEC6A0D}" srcId="{965FDBE6-400D-481A-AA97-F2BCF7C472DC}" destId="{BD453558-6E7A-42F6-98B2-09708772A5EB}" srcOrd="3" destOrd="0" parTransId="{F581FB31-4EA6-48B2-9665-AFF28440EA35}" sibTransId="{042DE834-1A6D-4C46-AF2B-7C10E34D22CC}"/>
    <dgm:cxn modelId="{E3A1D4A0-60B7-4EB3-9A37-904C8966D6FB}" srcId="{965FDBE6-400D-481A-AA97-F2BCF7C472DC}" destId="{A29E1721-4605-44F3-9ECF-2103F10E83FF}" srcOrd="1" destOrd="0" parTransId="{BC471D8D-B8AD-4F46-A5C5-554BFCBDD5A4}" sibTransId="{39E7993A-2B89-4F46-B340-74D0B5050D12}"/>
    <dgm:cxn modelId="{B53054A4-964A-4E05-8301-3857491D7A2E}" type="presOf" srcId="{C62B6BBF-5087-4CB0-8171-0826EB9228A0}" destId="{9B22198E-C148-45CE-B1DA-9DA41C0D55EA}" srcOrd="0" destOrd="0" presId="urn:microsoft.com/office/officeart/2005/8/layout/radial3"/>
    <dgm:cxn modelId="{8EC358BD-2F17-4EDD-87C5-2438614E67D9}" type="presOf" srcId="{252B7C12-8B2D-4BFC-A105-68412FE5A983}" destId="{BB1C19FC-B836-4C77-93C3-5901FB5A9DF2}" srcOrd="0" destOrd="0" presId="urn:microsoft.com/office/officeart/2005/8/layout/radial3"/>
    <dgm:cxn modelId="{F86B97C7-C1F8-492B-9995-870DF2F9162C}" srcId="{C62B6BBF-5087-4CB0-8171-0826EB9228A0}" destId="{252B7C12-8B2D-4BFC-A105-68412FE5A983}" srcOrd="1" destOrd="0" parTransId="{EDFC7163-FD13-4246-BA60-0491996852F1}" sibTransId="{920A4E85-DE6B-40E5-8A6D-D440EACBFB76}"/>
    <dgm:cxn modelId="{446329DA-0F2E-4975-9BCB-D91DA26A32F3}" srcId="{965FDBE6-400D-481A-AA97-F2BCF7C472DC}" destId="{BFCF558B-164C-498B-BA7C-21ABFF30F8A7}" srcOrd="2" destOrd="0" parTransId="{469BAF05-5575-4F34-8E98-4D07C314A972}" sibTransId="{E865516C-70E6-469B-9E79-7B31BAFA5FE5}"/>
    <dgm:cxn modelId="{08CEFC7B-17F6-4C64-A820-BCA95A38AC6B}" type="presParOf" srcId="{CEA7C726-4257-456A-91AA-D849F1E44D71}" destId="{165964AF-C72C-4944-AB3B-C876680A5DCD}" srcOrd="0" destOrd="0" presId="urn:microsoft.com/office/officeart/2005/8/layout/radial3"/>
    <dgm:cxn modelId="{5011F7A0-B1B4-475F-8B00-02C55C840422}" type="presParOf" srcId="{165964AF-C72C-4944-AB3B-C876680A5DCD}" destId="{9B22198E-C148-45CE-B1DA-9DA41C0D55EA}" srcOrd="0" destOrd="0" presId="urn:microsoft.com/office/officeart/2005/8/layout/radial3"/>
    <dgm:cxn modelId="{D355C0A4-6E86-4167-9BD6-50729BE105F0}" type="presParOf" srcId="{165964AF-C72C-4944-AB3B-C876680A5DCD}" destId="{025E3A5C-AB86-48E3-A80A-7C41AEB19E73}" srcOrd="1" destOrd="0" presId="urn:microsoft.com/office/officeart/2005/8/layout/radial3"/>
    <dgm:cxn modelId="{1B029C41-31CF-41C7-9F9A-479B15E0D7BD}" type="presParOf" srcId="{165964AF-C72C-4944-AB3B-C876680A5DCD}" destId="{BB1C19FC-B836-4C77-93C3-5901FB5A9DF2}" srcOrd="2" destOrd="0" presId="urn:microsoft.com/office/officeart/2005/8/layout/radial3"/>
    <dgm:cxn modelId="{130C37B5-3EDE-41C0-8A2D-B4F884A80DA3}" type="presParOf" srcId="{165964AF-C72C-4944-AB3B-C876680A5DCD}" destId="{407488B6-AC60-4BAE-AED2-7408444382C8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D6A4F8-0B24-4C73-B743-9FFF9523CA66}">
      <dsp:nvSpPr>
        <dsp:cNvPr id="0" name=""/>
        <dsp:cNvSpPr/>
      </dsp:nvSpPr>
      <dsp:spPr>
        <a:xfrm>
          <a:off x="0" y="544350"/>
          <a:ext cx="6628804" cy="12355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latin typeface="+mn-lt"/>
              <a:cs typeface="Calibri" panose="020F0502020204030204" pitchFamily="34" charset="0"/>
            </a:rPr>
            <a:t>A bacterium that causes diarrhea or inflammation of the colon </a:t>
          </a:r>
        </a:p>
      </dsp:txBody>
      <dsp:txXfrm>
        <a:off x="60313" y="604663"/>
        <a:ext cx="6508178" cy="1114894"/>
      </dsp:txXfrm>
    </dsp:sp>
    <dsp:sp modelId="{B0CC5825-B529-48FA-9296-B435EDEAF36E}">
      <dsp:nvSpPr>
        <dsp:cNvPr id="0" name=""/>
        <dsp:cNvSpPr/>
      </dsp:nvSpPr>
      <dsp:spPr>
        <a:xfrm>
          <a:off x="0" y="1872030"/>
          <a:ext cx="6628804" cy="1235520"/>
        </a:xfrm>
        <a:prstGeom prst="roundRect">
          <a:avLst/>
        </a:prstGeom>
        <a:gradFill rotWithShape="0">
          <a:gsLst>
            <a:gs pos="0">
              <a:schemeClr val="accent2">
                <a:hueOff val="-1482143"/>
                <a:satOff val="7100"/>
                <a:lumOff val="6569"/>
                <a:alphaOff val="0"/>
                <a:tint val="96000"/>
                <a:lumMod val="100000"/>
              </a:schemeClr>
            </a:gs>
            <a:gs pos="78000">
              <a:schemeClr val="accent2">
                <a:hueOff val="-1482143"/>
                <a:satOff val="7100"/>
                <a:lumOff val="656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latin typeface="+mn-lt"/>
              <a:cs typeface="Calibri" panose="020F0502020204030204" pitchFamily="34" charset="0"/>
            </a:rPr>
            <a:t>Each year, nearly half a million Americans are infected</a:t>
          </a:r>
        </a:p>
      </dsp:txBody>
      <dsp:txXfrm>
        <a:off x="60313" y="1932343"/>
        <a:ext cx="6508178" cy="1114894"/>
      </dsp:txXfrm>
    </dsp:sp>
    <dsp:sp modelId="{C63D3FD3-EE3A-496F-9D83-26B9859886B4}">
      <dsp:nvSpPr>
        <dsp:cNvPr id="0" name=""/>
        <dsp:cNvSpPr/>
      </dsp:nvSpPr>
      <dsp:spPr>
        <a:xfrm>
          <a:off x="0" y="3199710"/>
          <a:ext cx="6628804" cy="1235520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latin typeface="+mn-lt"/>
              <a:cs typeface="Calibri" panose="020F0502020204030204" pitchFamily="34" charset="0"/>
            </a:rPr>
            <a:t>Between 2 and 8 weeks, a recurrence affects 1 in 6 patients</a:t>
          </a:r>
        </a:p>
      </dsp:txBody>
      <dsp:txXfrm>
        <a:off x="60313" y="3260023"/>
        <a:ext cx="6508178" cy="11148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EBF8B1-5F0C-4931-AA24-D15F9EC26BCD}">
      <dsp:nvSpPr>
        <dsp:cNvPr id="0" name=""/>
        <dsp:cNvSpPr/>
      </dsp:nvSpPr>
      <dsp:spPr>
        <a:xfrm>
          <a:off x="920" y="67851"/>
          <a:ext cx="3588382" cy="21530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Antibiotics	</a:t>
          </a:r>
        </a:p>
      </dsp:txBody>
      <dsp:txXfrm>
        <a:off x="920" y="67851"/>
        <a:ext cx="3588382" cy="2153029"/>
      </dsp:txXfrm>
    </dsp:sp>
    <dsp:sp modelId="{9C45D43B-37E1-4825-B38E-1C46C403CA21}">
      <dsp:nvSpPr>
        <dsp:cNvPr id="0" name=""/>
        <dsp:cNvSpPr/>
      </dsp:nvSpPr>
      <dsp:spPr>
        <a:xfrm>
          <a:off x="3948141" y="67851"/>
          <a:ext cx="3588382" cy="21530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u="sng" kern="1200" dirty="0"/>
            <a:t>&gt;</a:t>
          </a:r>
          <a:r>
            <a:rPr lang="en-US" sz="2400" kern="1200" dirty="0"/>
            <a:t> 65 years old </a:t>
          </a:r>
        </a:p>
      </dsp:txBody>
      <dsp:txXfrm>
        <a:off x="3948141" y="67851"/>
        <a:ext cx="3588382" cy="2153029"/>
      </dsp:txXfrm>
    </dsp:sp>
    <dsp:sp modelId="{D78787C8-A3CB-4FEE-A3F7-D5BC3C3AE22B}">
      <dsp:nvSpPr>
        <dsp:cNvPr id="0" name=""/>
        <dsp:cNvSpPr/>
      </dsp:nvSpPr>
      <dsp:spPr>
        <a:xfrm>
          <a:off x="920" y="2579719"/>
          <a:ext cx="3588382" cy="21530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Immunocompromised</a:t>
          </a:r>
        </a:p>
      </dsp:txBody>
      <dsp:txXfrm>
        <a:off x="920" y="2579719"/>
        <a:ext cx="3588382" cy="2153029"/>
      </dsp:txXfrm>
    </dsp:sp>
    <dsp:sp modelId="{0AB932FA-1072-483E-B02E-F9F4A6F7FE6F}">
      <dsp:nvSpPr>
        <dsp:cNvPr id="0" name=""/>
        <dsp:cNvSpPr/>
      </dsp:nvSpPr>
      <dsp:spPr>
        <a:xfrm>
          <a:off x="3948141" y="2579719"/>
          <a:ext cx="3588382" cy="21530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Recent hospitalization or nursing home stay </a:t>
          </a:r>
        </a:p>
      </dsp:txBody>
      <dsp:txXfrm>
        <a:off x="3948141" y="2579719"/>
        <a:ext cx="3588382" cy="21530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744512-D316-403B-B1FF-9240568300B9}">
      <dsp:nvSpPr>
        <dsp:cNvPr id="0" name=""/>
        <dsp:cNvSpPr/>
      </dsp:nvSpPr>
      <dsp:spPr>
        <a:xfrm>
          <a:off x="2872" y="420502"/>
          <a:ext cx="2800250" cy="806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+mn-lt"/>
              <a:cs typeface="Calibri" panose="020F0502020204030204" pitchFamily="34" charset="0"/>
            </a:rPr>
            <a:t>Nonsevere</a:t>
          </a:r>
        </a:p>
      </dsp:txBody>
      <dsp:txXfrm>
        <a:off x="2872" y="420502"/>
        <a:ext cx="2800250" cy="806400"/>
      </dsp:txXfrm>
    </dsp:sp>
    <dsp:sp modelId="{65B62EE9-A236-4431-82F3-10D2FB21F787}">
      <dsp:nvSpPr>
        <dsp:cNvPr id="0" name=""/>
        <dsp:cNvSpPr/>
      </dsp:nvSpPr>
      <dsp:spPr>
        <a:xfrm>
          <a:off x="2872" y="1226902"/>
          <a:ext cx="2800250" cy="22673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>
              <a:latin typeface="+mn-lt"/>
              <a:cs typeface="Calibri" panose="020F0502020204030204" pitchFamily="34" charset="0"/>
            </a:rPr>
            <a:t>WBC count </a:t>
          </a:r>
          <a:r>
            <a:rPr lang="en-US" sz="2800" u="sng" kern="1200" dirty="0">
              <a:latin typeface="+mn-lt"/>
              <a:cs typeface="Calibri" panose="020F0502020204030204" pitchFamily="34" charset="0"/>
            </a:rPr>
            <a:t>&lt;</a:t>
          </a:r>
          <a:r>
            <a:rPr lang="en-US" sz="2800" kern="1200" dirty="0">
              <a:latin typeface="+mn-lt"/>
              <a:cs typeface="Calibri" panose="020F0502020204030204" pitchFamily="34" charset="0"/>
            </a:rPr>
            <a:t>15,000 cells/mL and </a:t>
          </a:r>
          <a:r>
            <a:rPr lang="en-US" sz="2800" kern="1200" dirty="0" err="1">
              <a:latin typeface="+mn-lt"/>
              <a:cs typeface="Calibri" panose="020F0502020204030204" pitchFamily="34" charset="0"/>
            </a:rPr>
            <a:t>SCr</a:t>
          </a:r>
          <a:r>
            <a:rPr lang="en-US" sz="2800" kern="1200" dirty="0">
              <a:latin typeface="+mn-lt"/>
              <a:cs typeface="Calibri" panose="020F0502020204030204" pitchFamily="34" charset="0"/>
            </a:rPr>
            <a:t> </a:t>
          </a:r>
          <a:r>
            <a:rPr lang="en-US" sz="2800" u="sng" kern="1200" dirty="0">
              <a:latin typeface="+mn-lt"/>
              <a:cs typeface="Calibri" panose="020F0502020204030204" pitchFamily="34" charset="0"/>
            </a:rPr>
            <a:t>&lt;</a:t>
          </a:r>
          <a:r>
            <a:rPr lang="en-US" sz="2800" kern="1200" dirty="0">
              <a:latin typeface="+mn-lt"/>
              <a:cs typeface="Calibri" panose="020F0502020204030204" pitchFamily="34" charset="0"/>
            </a:rPr>
            <a:t>1.5 mg/dL</a:t>
          </a:r>
        </a:p>
      </dsp:txBody>
      <dsp:txXfrm>
        <a:off x="2872" y="1226902"/>
        <a:ext cx="2800250" cy="2267370"/>
      </dsp:txXfrm>
    </dsp:sp>
    <dsp:sp modelId="{8FDAF158-31B9-4467-9DC1-F3DB794CC98B}">
      <dsp:nvSpPr>
        <dsp:cNvPr id="0" name=""/>
        <dsp:cNvSpPr/>
      </dsp:nvSpPr>
      <dsp:spPr>
        <a:xfrm>
          <a:off x="3195157" y="420502"/>
          <a:ext cx="2800250" cy="806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+mn-lt"/>
              <a:cs typeface="Calibri" panose="020F0502020204030204" pitchFamily="34" charset="0"/>
            </a:rPr>
            <a:t>Severe</a:t>
          </a:r>
        </a:p>
      </dsp:txBody>
      <dsp:txXfrm>
        <a:off x="3195157" y="420502"/>
        <a:ext cx="2800250" cy="806400"/>
      </dsp:txXfrm>
    </dsp:sp>
    <dsp:sp modelId="{82BC0018-94AE-419C-9650-220555533BBA}">
      <dsp:nvSpPr>
        <dsp:cNvPr id="0" name=""/>
        <dsp:cNvSpPr/>
      </dsp:nvSpPr>
      <dsp:spPr>
        <a:xfrm>
          <a:off x="3195157" y="1226902"/>
          <a:ext cx="2800250" cy="22673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>
              <a:latin typeface="+mn-lt"/>
              <a:cs typeface="Calibri" panose="020F0502020204030204" pitchFamily="34" charset="0"/>
            </a:rPr>
            <a:t>WBC count &gt;15,000 cells/mL or </a:t>
          </a:r>
          <a:r>
            <a:rPr lang="en-US" sz="2800" kern="1200" dirty="0" err="1">
              <a:latin typeface="+mn-lt"/>
              <a:cs typeface="Calibri" panose="020F0502020204030204" pitchFamily="34" charset="0"/>
            </a:rPr>
            <a:t>SCr</a:t>
          </a:r>
          <a:r>
            <a:rPr lang="en-US" sz="2800" kern="1200" dirty="0">
              <a:latin typeface="+mn-lt"/>
              <a:cs typeface="Calibri" panose="020F0502020204030204" pitchFamily="34" charset="0"/>
            </a:rPr>
            <a:t> &gt;1.5 mg/dL</a:t>
          </a:r>
        </a:p>
      </dsp:txBody>
      <dsp:txXfrm>
        <a:off x="3195157" y="1226902"/>
        <a:ext cx="2800250" cy="2267370"/>
      </dsp:txXfrm>
    </dsp:sp>
    <dsp:sp modelId="{0B003FE0-712D-42D8-B064-09C8B791D2CE}">
      <dsp:nvSpPr>
        <dsp:cNvPr id="0" name=""/>
        <dsp:cNvSpPr/>
      </dsp:nvSpPr>
      <dsp:spPr>
        <a:xfrm>
          <a:off x="6387443" y="420502"/>
          <a:ext cx="2800250" cy="806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+mn-lt"/>
              <a:cs typeface="Calibri" panose="020F0502020204030204" pitchFamily="34" charset="0"/>
            </a:rPr>
            <a:t>Fulminant</a:t>
          </a:r>
        </a:p>
      </dsp:txBody>
      <dsp:txXfrm>
        <a:off x="6387443" y="420502"/>
        <a:ext cx="2800250" cy="806400"/>
      </dsp:txXfrm>
    </dsp:sp>
    <dsp:sp modelId="{F9C04066-FE47-4655-9332-63D878F8D072}">
      <dsp:nvSpPr>
        <dsp:cNvPr id="0" name=""/>
        <dsp:cNvSpPr/>
      </dsp:nvSpPr>
      <dsp:spPr>
        <a:xfrm>
          <a:off x="6387443" y="1226902"/>
          <a:ext cx="2800250" cy="22673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>
              <a:latin typeface="+mn-lt"/>
              <a:cs typeface="Calibri" panose="020F0502020204030204" pitchFamily="34" charset="0"/>
            </a:rPr>
            <a:t>Hypotension, shock, or toxic megacolon</a:t>
          </a:r>
        </a:p>
      </dsp:txBody>
      <dsp:txXfrm>
        <a:off x="6387443" y="1226902"/>
        <a:ext cx="2800250" cy="226737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5E1959-A393-4257-9F52-3A94F89CCB9A}">
      <dsp:nvSpPr>
        <dsp:cNvPr id="0" name=""/>
        <dsp:cNvSpPr/>
      </dsp:nvSpPr>
      <dsp:spPr>
        <a:xfrm rot="5400000">
          <a:off x="4841708" y="-1795810"/>
          <a:ext cx="1232484" cy="513689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Macrolide</a:t>
          </a:r>
        </a:p>
      </dsp:txBody>
      <dsp:txXfrm rot="-5400000">
        <a:off x="2889504" y="216559"/>
        <a:ext cx="5076729" cy="1112154"/>
      </dsp:txXfrm>
    </dsp:sp>
    <dsp:sp modelId="{FA92928D-A90C-45F8-B5FC-9E49DEB940F0}">
      <dsp:nvSpPr>
        <dsp:cNvPr id="0" name=""/>
        <dsp:cNvSpPr/>
      </dsp:nvSpPr>
      <dsp:spPr>
        <a:xfrm>
          <a:off x="0" y="2334"/>
          <a:ext cx="2889503" cy="15406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Classification</a:t>
          </a:r>
        </a:p>
      </dsp:txBody>
      <dsp:txXfrm>
        <a:off x="75206" y="77540"/>
        <a:ext cx="2739091" cy="1390193"/>
      </dsp:txXfrm>
    </dsp:sp>
    <dsp:sp modelId="{33A86790-885A-45EC-BA85-42ADC6FF2810}">
      <dsp:nvSpPr>
        <dsp:cNvPr id="0" name=""/>
        <dsp:cNvSpPr/>
      </dsp:nvSpPr>
      <dsp:spPr>
        <a:xfrm rot="5400000">
          <a:off x="4841708" y="-178173"/>
          <a:ext cx="1232484" cy="513689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Hypersensitivity, avoid use in systemic infections</a:t>
          </a:r>
        </a:p>
      </dsp:txBody>
      <dsp:txXfrm rot="-5400000">
        <a:off x="2889504" y="1834196"/>
        <a:ext cx="5076729" cy="1112154"/>
      </dsp:txXfrm>
    </dsp:sp>
    <dsp:sp modelId="{AFCDAB5C-452C-466E-A7B8-A3A882CDB220}">
      <dsp:nvSpPr>
        <dsp:cNvPr id="0" name=""/>
        <dsp:cNvSpPr/>
      </dsp:nvSpPr>
      <dsp:spPr>
        <a:xfrm>
          <a:off x="0" y="1619970"/>
          <a:ext cx="2889503" cy="15406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Warnings</a:t>
          </a:r>
        </a:p>
      </dsp:txBody>
      <dsp:txXfrm>
        <a:off x="75206" y="1695176"/>
        <a:ext cx="2739091" cy="1390193"/>
      </dsp:txXfrm>
    </dsp:sp>
    <dsp:sp modelId="{7551927B-144A-4D82-878C-C05E12A1C0A0}">
      <dsp:nvSpPr>
        <dsp:cNvPr id="0" name=""/>
        <dsp:cNvSpPr/>
      </dsp:nvSpPr>
      <dsp:spPr>
        <a:xfrm rot="5400000">
          <a:off x="4841708" y="1439462"/>
          <a:ext cx="1232484" cy="513689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GI symptoms, hyperglycemia, dermatologic </a:t>
          </a:r>
          <a:r>
            <a:rPr lang="en-US" sz="2700" kern="1200" dirty="0" err="1"/>
            <a:t>rxns</a:t>
          </a:r>
          <a:endParaRPr lang="en-US" sz="2700" kern="1200" dirty="0"/>
        </a:p>
      </dsp:txBody>
      <dsp:txXfrm rot="-5400000">
        <a:off x="2889504" y="3451832"/>
        <a:ext cx="5076729" cy="1112154"/>
      </dsp:txXfrm>
    </dsp:sp>
    <dsp:sp modelId="{E346ED5D-2289-464A-8F82-77D00A14BD5E}">
      <dsp:nvSpPr>
        <dsp:cNvPr id="0" name=""/>
        <dsp:cNvSpPr/>
      </dsp:nvSpPr>
      <dsp:spPr>
        <a:xfrm>
          <a:off x="0" y="3237606"/>
          <a:ext cx="2889503" cy="15406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ADEs</a:t>
          </a:r>
        </a:p>
      </dsp:txBody>
      <dsp:txXfrm>
        <a:off x="75206" y="3312812"/>
        <a:ext cx="2739091" cy="139019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C37B43-2923-4BC0-8BE4-DE225758F133}">
      <dsp:nvSpPr>
        <dsp:cNvPr id="0" name=""/>
        <dsp:cNvSpPr/>
      </dsp:nvSpPr>
      <dsp:spPr>
        <a:xfrm rot="5400000">
          <a:off x="4724216" y="-1739146"/>
          <a:ext cx="1235991" cy="502796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 err="1"/>
            <a:t>Glycopeptide</a:t>
          </a:r>
          <a:endParaRPr lang="en-US" sz="2800" kern="1200" dirty="0"/>
        </a:p>
      </dsp:txBody>
      <dsp:txXfrm rot="-5400000">
        <a:off x="2828230" y="217176"/>
        <a:ext cx="4967628" cy="1115319"/>
      </dsp:txXfrm>
    </dsp:sp>
    <dsp:sp modelId="{FC7C9F7A-59E9-4CC0-9424-72FAF5710C98}">
      <dsp:nvSpPr>
        <dsp:cNvPr id="0" name=""/>
        <dsp:cNvSpPr/>
      </dsp:nvSpPr>
      <dsp:spPr>
        <a:xfrm>
          <a:off x="0" y="2340"/>
          <a:ext cx="2828229" cy="15449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Classification</a:t>
          </a:r>
        </a:p>
      </dsp:txBody>
      <dsp:txXfrm>
        <a:off x="75420" y="77760"/>
        <a:ext cx="2677389" cy="1394149"/>
      </dsp:txXfrm>
    </dsp:sp>
    <dsp:sp modelId="{8171C1B8-28E4-40A6-81CE-4F7BFAE43567}">
      <dsp:nvSpPr>
        <dsp:cNvPr id="0" name=""/>
        <dsp:cNvSpPr/>
      </dsp:nvSpPr>
      <dsp:spPr>
        <a:xfrm rot="5400000">
          <a:off x="4724216" y="-116907"/>
          <a:ext cx="1235991" cy="502796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Nephrotoxicity, ototoxicity </a:t>
          </a:r>
        </a:p>
      </dsp:txBody>
      <dsp:txXfrm rot="-5400000">
        <a:off x="2828230" y="1839415"/>
        <a:ext cx="4967628" cy="1115319"/>
      </dsp:txXfrm>
    </dsp:sp>
    <dsp:sp modelId="{9815D4AE-1B1F-4F6F-BD2B-CDA31BC0D85B}">
      <dsp:nvSpPr>
        <dsp:cNvPr id="0" name=""/>
        <dsp:cNvSpPr/>
      </dsp:nvSpPr>
      <dsp:spPr>
        <a:xfrm>
          <a:off x="0" y="1624579"/>
          <a:ext cx="2828229" cy="15449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Warnings</a:t>
          </a:r>
        </a:p>
      </dsp:txBody>
      <dsp:txXfrm>
        <a:off x="75420" y="1699999"/>
        <a:ext cx="2677389" cy="1394149"/>
      </dsp:txXfrm>
    </dsp:sp>
    <dsp:sp modelId="{E77E3B84-B309-4466-B9AE-EE655A4D147F}">
      <dsp:nvSpPr>
        <dsp:cNvPr id="0" name=""/>
        <dsp:cNvSpPr/>
      </dsp:nvSpPr>
      <dsp:spPr>
        <a:xfrm rot="5400000">
          <a:off x="4724216" y="1505331"/>
          <a:ext cx="1235991" cy="502796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Hypokalemia, GI symptoms, peripheral edema</a:t>
          </a:r>
        </a:p>
      </dsp:txBody>
      <dsp:txXfrm rot="-5400000">
        <a:off x="2828230" y="3461653"/>
        <a:ext cx="4967628" cy="1115319"/>
      </dsp:txXfrm>
    </dsp:sp>
    <dsp:sp modelId="{56FF7C3F-CF7A-40BE-BB0B-547706EB8DC0}">
      <dsp:nvSpPr>
        <dsp:cNvPr id="0" name=""/>
        <dsp:cNvSpPr/>
      </dsp:nvSpPr>
      <dsp:spPr>
        <a:xfrm>
          <a:off x="0" y="3246818"/>
          <a:ext cx="2828229" cy="15449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ADEs</a:t>
          </a:r>
        </a:p>
      </dsp:txBody>
      <dsp:txXfrm>
        <a:off x="75420" y="3322238"/>
        <a:ext cx="2677389" cy="139414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22198E-C148-45CE-B1DA-9DA41C0D55EA}">
      <dsp:nvSpPr>
        <dsp:cNvPr id="0" name=""/>
        <dsp:cNvSpPr/>
      </dsp:nvSpPr>
      <dsp:spPr>
        <a:xfrm>
          <a:off x="2929668" y="1811940"/>
          <a:ext cx="3801496" cy="380149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Prevention</a:t>
          </a:r>
          <a:r>
            <a:rPr lang="en-US" sz="3900" kern="1200" baseline="30000" dirty="0"/>
            <a:t>8</a:t>
          </a:r>
        </a:p>
      </dsp:txBody>
      <dsp:txXfrm>
        <a:off x="3486384" y="2368656"/>
        <a:ext cx="2688064" cy="2688064"/>
      </dsp:txXfrm>
    </dsp:sp>
    <dsp:sp modelId="{025E3A5C-AB86-48E3-A80A-7C41AEB19E73}">
      <dsp:nvSpPr>
        <dsp:cNvPr id="0" name=""/>
        <dsp:cNvSpPr/>
      </dsp:nvSpPr>
      <dsp:spPr>
        <a:xfrm>
          <a:off x="3483594" y="-25116"/>
          <a:ext cx="2693645" cy="252915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Wash Hands</a:t>
          </a:r>
        </a:p>
      </dsp:txBody>
      <dsp:txXfrm>
        <a:off x="3878069" y="345270"/>
        <a:ext cx="1904695" cy="1788382"/>
      </dsp:txXfrm>
    </dsp:sp>
    <dsp:sp modelId="{BB1C19FC-B836-4C77-93C3-5901FB5A9DF2}">
      <dsp:nvSpPr>
        <dsp:cNvPr id="0" name=""/>
        <dsp:cNvSpPr/>
      </dsp:nvSpPr>
      <dsp:spPr>
        <a:xfrm>
          <a:off x="5625473" y="3684726"/>
          <a:ext cx="2693645" cy="252915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PPE</a:t>
          </a:r>
        </a:p>
      </dsp:txBody>
      <dsp:txXfrm>
        <a:off x="6019948" y="4055112"/>
        <a:ext cx="1904695" cy="1788382"/>
      </dsp:txXfrm>
    </dsp:sp>
    <dsp:sp modelId="{407488B6-AC60-4BAE-AED2-7408444382C8}">
      <dsp:nvSpPr>
        <dsp:cNvPr id="0" name=""/>
        <dsp:cNvSpPr/>
      </dsp:nvSpPr>
      <dsp:spPr>
        <a:xfrm>
          <a:off x="1341715" y="3684726"/>
          <a:ext cx="2693645" cy="252915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Antimicrobial stewardship</a:t>
          </a:r>
        </a:p>
      </dsp:txBody>
      <dsp:txXfrm>
        <a:off x="1736190" y="4055112"/>
        <a:ext cx="1904695" cy="17883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FC2920-E890-49AF-A720-E5A0300296A5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4B2AC5-E2D3-4EA0-A923-CA018576F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722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4B2AC5-E2D3-4EA0-A923-CA018576F32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34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https://gi.org/topics/c-difficile-infection/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4B2AC5-E2D3-4EA0-A923-CA018576F32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882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4B2AC5-E2D3-4EA0-A923-CA018576F32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577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00F7F-9A63-45D6-947E-C571D801ADFF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83BA7-2D71-487F-B8EC-63A40678A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872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00F7F-9A63-45D6-947E-C571D801ADFF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83BA7-2D71-487F-B8EC-63A40678A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559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00F7F-9A63-45D6-947E-C571D801ADFF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83BA7-2D71-487F-B8EC-63A40678ABB0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984618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00F7F-9A63-45D6-947E-C571D801ADFF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83BA7-2D71-487F-B8EC-63A40678A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4427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00F7F-9A63-45D6-947E-C571D801ADFF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83BA7-2D71-487F-B8EC-63A40678ABB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03378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00F7F-9A63-45D6-947E-C571D801ADFF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83BA7-2D71-487F-B8EC-63A40678A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4670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00F7F-9A63-45D6-947E-C571D801ADFF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83BA7-2D71-487F-B8EC-63A40678A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100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00F7F-9A63-45D6-947E-C571D801ADFF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83BA7-2D71-487F-B8EC-63A40678A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234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00F7F-9A63-45D6-947E-C571D801ADFF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83BA7-2D71-487F-B8EC-63A40678A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452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00F7F-9A63-45D6-947E-C571D801ADFF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83BA7-2D71-487F-B8EC-63A40678A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503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00F7F-9A63-45D6-947E-C571D801ADFF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83BA7-2D71-487F-B8EC-63A40678A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285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00F7F-9A63-45D6-947E-C571D801ADFF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83BA7-2D71-487F-B8EC-63A40678A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216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00F7F-9A63-45D6-947E-C571D801ADFF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83BA7-2D71-487F-B8EC-63A40678A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90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00F7F-9A63-45D6-947E-C571D801ADFF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83BA7-2D71-487F-B8EC-63A40678A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400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00F7F-9A63-45D6-947E-C571D801ADFF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83BA7-2D71-487F-B8EC-63A40678A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89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00F7F-9A63-45D6-947E-C571D801ADFF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83BA7-2D71-487F-B8EC-63A40678A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184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00F7F-9A63-45D6-947E-C571D801ADFF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A183BA7-2D71-487F-B8EC-63A40678A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203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dsociety.org/practice-guideline/clostridium-difficile/#RecommendationsAbbreviated" TargetMode="External"/><Relationship Id="rId2" Type="http://schemas.openxmlformats.org/officeDocument/2006/relationships/hyperlink" Target="https://www.cdc.gov/cdiff/what-is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dsociety.org/practice-guideline/clostridioides-difficile-2021-focused-update/#RecommendationsAbridged" TargetMode="External"/><Relationship Id="rId4" Type="http://schemas.openxmlformats.org/officeDocument/2006/relationships/hyperlink" Target="https://gi.org/topics/c-difficile-infection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76119-3B10-47C0-9FE9-F442691872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1250" y="1944544"/>
            <a:ext cx="8553691" cy="1828803"/>
          </a:xfrm>
        </p:spPr>
        <p:txBody>
          <a:bodyPr/>
          <a:lstStyle/>
          <a:p>
            <a:r>
              <a:rPr lang="en-US" sz="4800" dirty="0"/>
              <a:t>Fidaxomicin compared to vancomycin for the treatment of C. diff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1E1251-3C63-4196-B728-E6AB66B850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78005" y="3900362"/>
            <a:ext cx="7766936" cy="1096899"/>
          </a:xfrm>
        </p:spPr>
        <p:txBody>
          <a:bodyPr>
            <a:normAutofit/>
          </a:bodyPr>
          <a:lstStyle/>
          <a:p>
            <a:r>
              <a:rPr lang="en-US" sz="2000" dirty="0"/>
              <a:t>Almedina Pargan, Doctor of Pharmacy Candidate 2024 </a:t>
            </a:r>
          </a:p>
        </p:txBody>
      </p:sp>
    </p:spTree>
    <p:extLst>
      <p:ext uri="{BB962C8B-B14F-4D97-AF65-F5344CB8AC3E}">
        <p14:creationId xmlns:p14="http://schemas.microsoft.com/office/powerpoint/2010/main" val="3728340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C3375-DCB5-4C6E-83E8-A2D022DCF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520" y="345440"/>
            <a:ext cx="8596668" cy="1320800"/>
          </a:xfrm>
        </p:spPr>
        <p:txBody>
          <a:bodyPr/>
          <a:lstStyle/>
          <a:p>
            <a:r>
              <a:rPr lang="en-US" dirty="0"/>
              <a:t>2021 IDSA Guideline</a:t>
            </a:r>
            <a:r>
              <a:rPr lang="en-US" baseline="30000" dirty="0"/>
              <a:t>7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0BF5EBF-0844-4A65-B114-D3FAE4C17D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520" y="1176425"/>
            <a:ext cx="8377643" cy="5436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7568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FA78D1D-38B2-48FC-9426-93C8D731F7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22705544"/>
              </p:ext>
            </p:extLst>
          </p:nvPr>
        </p:nvGraphicFramePr>
        <p:xfrm>
          <a:off x="344557" y="334618"/>
          <a:ext cx="9660834" cy="6188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6752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454C5-A31C-4EAA-9C0D-B7CB78EA1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744" y="477078"/>
            <a:ext cx="8596668" cy="1320800"/>
          </a:xfrm>
        </p:spPr>
        <p:txBody>
          <a:bodyPr/>
          <a:lstStyle/>
          <a:p>
            <a:r>
              <a:rPr lang="en-US" dirty="0"/>
              <a:t>Study No. 1</a:t>
            </a:r>
            <a:r>
              <a:rPr lang="en-US" baseline="30000" dirty="0"/>
              <a:t>9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613EF93-D32F-4F41-9CA4-7E524BCFF7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744" y="1355708"/>
            <a:ext cx="8807820" cy="406443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648D13E-6097-4DD2-8CD6-E62545A28670}"/>
              </a:ext>
            </a:extLst>
          </p:cNvPr>
          <p:cNvSpPr/>
          <p:nvPr/>
        </p:nvSpPr>
        <p:spPr>
          <a:xfrm>
            <a:off x="482744" y="5837105"/>
            <a:ext cx="115162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Mikamo</a:t>
            </a:r>
            <a:r>
              <a:rPr lang="en-US" dirty="0"/>
              <a:t> H, </a:t>
            </a:r>
            <a:r>
              <a:rPr lang="en-US" dirty="0" err="1"/>
              <a:t>Tateda</a:t>
            </a:r>
            <a:r>
              <a:rPr lang="en-US" dirty="0"/>
              <a:t> K, Yanagihara K, et al. Efficacy and safety of fidaxomicin for the treatment of </a:t>
            </a:r>
            <a:r>
              <a:rPr lang="en-US" dirty="0" err="1"/>
              <a:t>Clostridioides</a:t>
            </a:r>
            <a:r>
              <a:rPr lang="en-US" dirty="0"/>
              <a:t> (Clostridium) difficile infection in a randomized, double-blind, comparative Phase III study in Japan. </a:t>
            </a:r>
            <a:r>
              <a:rPr lang="en-US" i="1" dirty="0"/>
              <a:t>J Infect Chemother</a:t>
            </a:r>
            <a:r>
              <a:rPr lang="en-US" dirty="0"/>
              <a:t>. 2018;24(9):744-752. doi:10.1016/j.jiac.2018.05.010</a:t>
            </a:r>
          </a:p>
        </p:txBody>
      </p:sp>
    </p:spTree>
    <p:extLst>
      <p:ext uri="{BB962C8B-B14F-4D97-AF65-F5344CB8AC3E}">
        <p14:creationId xmlns:p14="http://schemas.microsoft.com/office/powerpoint/2010/main" val="35368280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289A704-2BAF-43ED-B259-5C64CE8B34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306265"/>
              </p:ext>
            </p:extLst>
          </p:nvPr>
        </p:nvGraphicFramePr>
        <p:xfrm>
          <a:off x="308422" y="81860"/>
          <a:ext cx="11728691" cy="66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645">
                  <a:extLst>
                    <a:ext uri="{9D8B030D-6E8A-4147-A177-3AD203B41FA5}">
                      <a16:colId xmlns:a16="http://schemas.microsoft.com/office/drawing/2014/main" val="300127623"/>
                    </a:ext>
                  </a:extLst>
                </a:gridCol>
                <a:gridCol w="9442046">
                  <a:extLst>
                    <a:ext uri="{9D8B030D-6E8A-4147-A177-3AD203B41FA5}">
                      <a16:colId xmlns:a16="http://schemas.microsoft.com/office/drawing/2014/main" val="2692557478"/>
                    </a:ext>
                  </a:extLst>
                </a:gridCol>
              </a:tblGrid>
              <a:tr h="888420">
                <a:tc>
                  <a:txBody>
                    <a:bodyPr/>
                    <a:lstStyle/>
                    <a:p>
                      <a:r>
                        <a:rPr lang="en-US" sz="2400" dirty="0"/>
                        <a:t>Study No. 1</a:t>
                      </a:r>
                      <a:r>
                        <a:rPr lang="en-US" sz="2400" baseline="300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/>
                        <a:t>Mikamo</a:t>
                      </a:r>
                      <a:r>
                        <a:rPr lang="en-US" sz="1600" dirty="0"/>
                        <a:t> H, </a:t>
                      </a:r>
                      <a:r>
                        <a:rPr lang="en-US" sz="1600" dirty="0" err="1"/>
                        <a:t>Tateda</a:t>
                      </a:r>
                      <a:r>
                        <a:rPr lang="en-US" sz="1600" dirty="0"/>
                        <a:t> K, Yanagihara K, et al. Efficacy and safety of fidaxomicin for the treatment of </a:t>
                      </a:r>
                      <a:r>
                        <a:rPr lang="en-US" sz="1600" dirty="0" err="1"/>
                        <a:t>Clostridioides</a:t>
                      </a:r>
                      <a:r>
                        <a:rPr lang="en-US" sz="1600" dirty="0"/>
                        <a:t> (Clostridium) difficile infection in a randomized, double-blind, comparative Phase III study in Japan. </a:t>
                      </a:r>
                      <a:r>
                        <a:rPr lang="en-US" sz="1600" i="1" dirty="0"/>
                        <a:t>J Infect Chemother</a:t>
                      </a:r>
                      <a:r>
                        <a:rPr lang="en-US" sz="1600" dirty="0"/>
                        <a:t>. 2018;24(9):744-752. doi:10.1016/j.jiac.2018.05.010.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0151643"/>
                  </a:ext>
                </a:extLst>
              </a:tr>
              <a:tr h="334537">
                <a:tc>
                  <a:txBody>
                    <a:bodyPr/>
                    <a:lstStyle/>
                    <a:p>
                      <a:r>
                        <a:rPr lang="en-US" sz="1800" b="1" dirty="0"/>
                        <a:t>Objective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demonstrate non-inferiority of fidaxomicin vs. vancomycin 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4498006"/>
                  </a:ext>
                </a:extLst>
              </a:tr>
              <a:tr h="334537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Design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Phase III, randomized, double-blind, parallel-group, vancomycin controlled study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7950004"/>
                  </a:ext>
                </a:extLst>
              </a:tr>
              <a:tr h="836341">
                <a:tc>
                  <a:txBody>
                    <a:bodyPr/>
                    <a:lstStyle/>
                    <a:p>
                      <a:r>
                        <a:rPr lang="en-US" sz="1800" b="1" dirty="0"/>
                        <a:t>Inclusion Criteria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Hospitalized patients</a:t>
                      </a:r>
                      <a:endParaRPr lang="en-US" sz="1800" b="0" dirty="0">
                        <a:effectLst/>
                      </a:endParaRPr>
                    </a:p>
                    <a:p>
                      <a:pPr marL="28575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Age &gt;20 years</a:t>
                      </a:r>
                      <a:endParaRPr lang="en-US" sz="1800" b="0" dirty="0">
                        <a:effectLst/>
                      </a:endParaRPr>
                    </a:p>
                    <a:p>
                      <a:pPr marL="28575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received an </a:t>
                      </a:r>
                      <a:r>
                        <a:rPr lang="en-US" sz="18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abx</a:t>
                      </a:r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for </a:t>
                      </a:r>
                      <a:r>
                        <a:rPr lang="en-US" sz="18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</a:t>
                      </a:r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CDI, or </a:t>
                      </a:r>
                      <a:r>
                        <a:rPr lang="en-US" sz="18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</a:t>
                      </a:r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failure after 3 days of metronidazole therapy</a:t>
                      </a:r>
                      <a:endParaRPr lang="en-US" sz="1800" b="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1996553"/>
                  </a:ext>
                </a:extLst>
              </a:tr>
              <a:tr h="1338146">
                <a:tc>
                  <a:txBody>
                    <a:bodyPr/>
                    <a:lstStyle/>
                    <a:p>
                      <a:r>
                        <a:rPr lang="en-US" sz="1800" b="1" dirty="0"/>
                        <a:t>Exclusion Criteria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Life-threatening or fulminant CDI, paralytic ileus, toxic megacolon</a:t>
                      </a:r>
                      <a:endParaRPr lang="en-US" sz="1800" b="0" dirty="0">
                        <a:effectLst/>
                      </a:endParaRPr>
                    </a:p>
                    <a:p>
                      <a:pPr marL="28575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 use of fidaxomicin</a:t>
                      </a:r>
                      <a:endParaRPr lang="en-US" sz="1800" b="0" dirty="0">
                        <a:effectLst/>
                      </a:endParaRPr>
                    </a:p>
                    <a:p>
                      <a:pPr marL="28575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Concomitant use of </a:t>
                      </a:r>
                      <a:r>
                        <a:rPr lang="en-US" sz="18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abx</a:t>
                      </a:r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the </a:t>
                      </a:r>
                      <a:r>
                        <a:rPr lang="en-US" sz="18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</a:t>
                      </a:r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CDI</a:t>
                      </a:r>
                      <a:endParaRPr lang="en-US" sz="1800" b="0" dirty="0">
                        <a:effectLst/>
                      </a:endParaRPr>
                    </a:p>
                    <a:p>
                      <a:pPr marL="28575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&gt;/- episodes of CDI within the past 3 months </a:t>
                      </a:r>
                      <a:endParaRPr lang="en-US" sz="1800" b="0" dirty="0">
                        <a:effectLst/>
                      </a:endParaRPr>
                    </a:p>
                    <a:p>
                      <a:pPr marL="28575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Requirement for antidiarrheal drugs</a:t>
                      </a:r>
                      <a:endParaRPr lang="en-US" sz="1800" b="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192500"/>
                  </a:ext>
                </a:extLst>
              </a:tr>
              <a:tr h="2056820">
                <a:tc>
                  <a:txBody>
                    <a:bodyPr/>
                    <a:lstStyle/>
                    <a:p>
                      <a:r>
                        <a:rPr lang="en-US" sz="1800" b="1" dirty="0"/>
                        <a:t>Methods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212 adult patients with CDI randomized to group 1 or group 2</a:t>
                      </a:r>
                      <a:endParaRPr lang="en-US" sz="1800" b="0" dirty="0">
                        <a:effectLst/>
                      </a:endParaRPr>
                    </a:p>
                    <a:p>
                      <a:pPr rtl="0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Fidaxomicin (Group 1): n=104</a:t>
                      </a:r>
                      <a:endParaRPr lang="en-US" sz="1800" b="0" dirty="0">
                        <a:effectLst/>
                      </a:endParaRPr>
                    </a:p>
                    <a:p>
                      <a:pPr rtl="0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Fidaxomicin 200 mg 1 tab PO BID for 10 days</a:t>
                      </a:r>
                      <a:endParaRPr lang="en-US" sz="1800" b="0" dirty="0">
                        <a:effectLst/>
                      </a:endParaRPr>
                    </a:p>
                    <a:p>
                      <a:pPr rtl="0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Vancomycin placebo PO for 10 days</a:t>
                      </a:r>
                      <a:br>
                        <a:rPr lang="en-US" sz="1800" b="0" dirty="0">
                          <a:effectLst/>
                        </a:rPr>
                      </a:br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Vancomycin (Group 2): n=109</a:t>
                      </a:r>
                      <a:endParaRPr lang="en-US" sz="1800" b="0" dirty="0">
                        <a:effectLst/>
                      </a:endParaRPr>
                    </a:p>
                    <a:p>
                      <a:pPr rtl="0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Fidaxomicin placebo 1 tab PO BID for 10 days</a:t>
                      </a:r>
                      <a:endParaRPr lang="en-US" sz="1800" b="0" dirty="0">
                        <a:effectLst/>
                      </a:endParaRPr>
                    </a:p>
                    <a:p>
                      <a:pPr rtl="0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Vancomycin (reconstituted powder) 125g mg PO QID for 10 days</a:t>
                      </a:r>
                      <a:endParaRPr lang="en-US" sz="1800" b="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393682"/>
                  </a:ext>
                </a:extLst>
              </a:tr>
              <a:tr h="585439">
                <a:tc>
                  <a:txBody>
                    <a:bodyPr/>
                    <a:lstStyle/>
                    <a:p>
                      <a:r>
                        <a:rPr lang="en-US" sz="1800" b="1" dirty="0"/>
                        <a:t>Primary Efficacy Endpoint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Global cure rate of CDI at the EOT, and no recurrence during the 28 day follow up</a:t>
                      </a:r>
                      <a:endParaRPr lang="en-US" sz="1800" b="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3017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4248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8FED2-15E0-4337-825A-0C23780C7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234" y="279400"/>
            <a:ext cx="8596668" cy="1320800"/>
          </a:xfrm>
        </p:spPr>
        <p:txBody>
          <a:bodyPr/>
          <a:lstStyle/>
          <a:p>
            <a:r>
              <a:rPr lang="en-US" dirty="0"/>
              <a:t>Results</a:t>
            </a:r>
            <a:r>
              <a:rPr lang="en-US" baseline="30000" dirty="0"/>
              <a:t>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FAAA4-AFDD-482B-B00F-EB668F9438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8402" y="1028700"/>
            <a:ext cx="9133416" cy="6121400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20000"/>
              </a:lnSpc>
            </a:pPr>
            <a:r>
              <a:rPr lang="en-US" sz="5500" dirty="0">
                <a:cs typeface="Calibri" panose="020F0502020204030204" pitchFamily="34" charset="0"/>
              </a:rPr>
              <a:t>10% was set as the non-inferiority margin </a:t>
            </a:r>
          </a:p>
          <a:p>
            <a:pPr>
              <a:lnSpc>
                <a:spcPct val="120000"/>
              </a:lnSpc>
            </a:pPr>
            <a:r>
              <a:rPr lang="en-US" sz="5500" dirty="0">
                <a:cs typeface="Calibri" panose="020F0502020204030204" pitchFamily="34" charset="0"/>
              </a:rPr>
              <a:t>Global cure rate [FAS]:</a:t>
            </a:r>
          </a:p>
          <a:p>
            <a:pPr lvl="1">
              <a:lnSpc>
                <a:spcPct val="120000"/>
              </a:lnSpc>
            </a:pPr>
            <a:r>
              <a:rPr lang="en-US" sz="5500" dirty="0">
                <a:cs typeface="Calibri" panose="020F0502020204030204" pitchFamily="34" charset="0"/>
              </a:rPr>
              <a:t>Fidaxomicin 67.3% (70/104)</a:t>
            </a:r>
          </a:p>
          <a:p>
            <a:pPr lvl="1">
              <a:lnSpc>
                <a:spcPct val="120000"/>
              </a:lnSpc>
            </a:pPr>
            <a:r>
              <a:rPr lang="en-US" sz="5500" dirty="0">
                <a:cs typeface="Calibri" panose="020F0502020204030204" pitchFamily="34" charset="0"/>
              </a:rPr>
              <a:t>Vancomycin 65.7% (71/108)</a:t>
            </a:r>
          </a:p>
          <a:p>
            <a:pPr lvl="1">
              <a:lnSpc>
                <a:spcPct val="120000"/>
              </a:lnSpc>
            </a:pPr>
            <a:r>
              <a:rPr lang="en-US" sz="5500" dirty="0">
                <a:cs typeface="Calibri" panose="020F0502020204030204" pitchFamily="34" charset="0"/>
              </a:rPr>
              <a:t>Difference: 1.2% [95% CI -11.3-13.7]</a:t>
            </a:r>
          </a:p>
          <a:p>
            <a:pPr>
              <a:lnSpc>
                <a:spcPct val="120000"/>
              </a:lnSpc>
            </a:pPr>
            <a:r>
              <a:rPr lang="en-US" sz="5500" b="1" dirty="0">
                <a:cs typeface="Calibri" panose="020F0502020204030204" pitchFamily="34" charset="0"/>
              </a:rPr>
              <a:t>Post-hoc analysis:  </a:t>
            </a:r>
            <a:r>
              <a:rPr lang="en-US" sz="5500" dirty="0">
                <a:cs typeface="Calibri" panose="020F0502020204030204" pitchFamily="34" charset="0"/>
              </a:rPr>
              <a:t>full analysis set of patients who received at least 3 days of </a:t>
            </a:r>
            <a:r>
              <a:rPr lang="en-US" sz="5500" dirty="0" err="1">
                <a:cs typeface="Calibri" panose="020F0502020204030204" pitchFamily="34" charset="0"/>
              </a:rPr>
              <a:t>tx</a:t>
            </a:r>
            <a:r>
              <a:rPr lang="en-US" sz="5500" dirty="0">
                <a:cs typeface="Calibri" panose="020F0502020204030204" pitchFamily="34" charset="0"/>
              </a:rPr>
              <a:t>  </a:t>
            </a:r>
          </a:p>
          <a:p>
            <a:pPr lvl="1">
              <a:lnSpc>
                <a:spcPct val="120000"/>
              </a:lnSpc>
            </a:pPr>
            <a:r>
              <a:rPr lang="en-US" sz="5500" dirty="0">
                <a:cs typeface="Calibri" panose="020F0502020204030204" pitchFamily="34" charset="0"/>
              </a:rPr>
              <a:t>Global cure rate:</a:t>
            </a:r>
          </a:p>
          <a:p>
            <a:pPr lvl="2">
              <a:lnSpc>
                <a:spcPct val="120000"/>
              </a:lnSpc>
            </a:pPr>
            <a:r>
              <a:rPr lang="en-US" sz="5500" dirty="0">
                <a:cs typeface="Calibri" panose="020F0502020204030204" pitchFamily="34" charset="0"/>
              </a:rPr>
              <a:t>Fidaxomicin 70/97 (72.2%)</a:t>
            </a:r>
          </a:p>
          <a:p>
            <a:pPr lvl="2">
              <a:lnSpc>
                <a:spcPct val="120000"/>
              </a:lnSpc>
            </a:pPr>
            <a:r>
              <a:rPr lang="en-US" sz="5500" dirty="0">
                <a:cs typeface="Calibri" panose="020F0502020204030204" pitchFamily="34" charset="0"/>
              </a:rPr>
              <a:t>Vancomycin 71/106 (72.2%)</a:t>
            </a:r>
          </a:p>
          <a:p>
            <a:pPr lvl="2">
              <a:lnSpc>
                <a:spcPct val="120000"/>
              </a:lnSpc>
            </a:pPr>
            <a:r>
              <a:rPr lang="en-US" sz="5500" dirty="0">
                <a:cs typeface="Calibri" panose="020F0502020204030204" pitchFamily="34" charset="0"/>
              </a:rPr>
              <a:t>Difference: 4.6% [-7.9-17.1]</a:t>
            </a:r>
          </a:p>
          <a:p>
            <a:pPr>
              <a:lnSpc>
                <a:spcPct val="120000"/>
              </a:lnSpc>
            </a:pPr>
            <a:r>
              <a:rPr lang="en-US" sz="5500" dirty="0">
                <a:cs typeface="Calibri" panose="020F0502020204030204" pitchFamily="34" charset="0"/>
              </a:rPr>
              <a:t>Recurrence rate [FAS]:</a:t>
            </a:r>
          </a:p>
          <a:p>
            <a:pPr lvl="1">
              <a:lnSpc>
                <a:spcPct val="120000"/>
              </a:lnSpc>
            </a:pPr>
            <a:r>
              <a:rPr lang="en-US" sz="5500" dirty="0">
                <a:cs typeface="Calibri" panose="020F0502020204030204" pitchFamily="34" charset="0"/>
              </a:rPr>
              <a:t>Fidaxomicin: 17/87 (19.5%)</a:t>
            </a:r>
          </a:p>
          <a:p>
            <a:pPr lvl="1">
              <a:lnSpc>
                <a:spcPct val="120000"/>
              </a:lnSpc>
            </a:pPr>
            <a:r>
              <a:rPr lang="en-US" sz="5500" dirty="0">
                <a:cs typeface="Calibri" panose="020F0502020204030204" pitchFamily="34" charset="0"/>
              </a:rPr>
              <a:t>Vancomycin: 24/95 (25.3%)</a:t>
            </a:r>
          </a:p>
          <a:p>
            <a:pPr>
              <a:lnSpc>
                <a:spcPct val="120000"/>
              </a:lnSpc>
            </a:pPr>
            <a:r>
              <a:rPr lang="en-US" sz="5500" dirty="0">
                <a:cs typeface="Calibri" panose="020F0502020204030204" pitchFamily="34" charset="0"/>
              </a:rPr>
              <a:t>ADE were similar between both groups</a:t>
            </a:r>
          </a:p>
          <a:p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3779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993B1-A1C9-4675-8789-8E450EAC9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  <a:r>
              <a:rPr lang="en-US" baseline="30000" dirty="0"/>
              <a:t>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BBAFE-0478-4B53-9D06-B7EB1DE36A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22440"/>
            <a:ext cx="8596668" cy="2954336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Non-inferiority of fidaxomicin vs. vancomycin was NOT demonstrated</a:t>
            </a:r>
          </a:p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Global cure rates were higher in fidaxomicin group </a:t>
            </a:r>
          </a:p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Recurrence rate lower in fidaxomicin group</a:t>
            </a:r>
          </a:p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Fidaxomicin can be a treatment option for CDI and can be used to reduce the recurrence of CDI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3825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B2DCC-8087-4008-96C8-1881FCFCF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Strengths and Limitations</a:t>
            </a:r>
            <a:r>
              <a:rPr lang="en-US" baseline="30000" dirty="0"/>
              <a:t>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FE22F-CDF9-4CE6-8E8E-6D826B749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70000"/>
            <a:ext cx="7881831" cy="5630861"/>
          </a:xfrm>
        </p:spPr>
        <p:txBody>
          <a:bodyPr>
            <a:normAutofit/>
          </a:bodyPr>
          <a:lstStyle/>
          <a:p>
            <a:r>
              <a:rPr lang="en-US" sz="2400" dirty="0"/>
              <a:t>Strengths</a:t>
            </a:r>
          </a:p>
          <a:p>
            <a:pPr lvl="1"/>
            <a:r>
              <a:rPr lang="en-US" sz="2400" dirty="0"/>
              <a:t>Randomization </a:t>
            </a:r>
          </a:p>
          <a:p>
            <a:pPr lvl="1"/>
            <a:r>
              <a:rPr lang="en-US" sz="2400" dirty="0"/>
              <a:t>Double-blinded </a:t>
            </a:r>
          </a:p>
          <a:p>
            <a:pPr lvl="1"/>
            <a:r>
              <a:rPr lang="en-US" sz="2400" dirty="0"/>
              <a:t>Adequate follow-up time</a:t>
            </a:r>
          </a:p>
          <a:p>
            <a:pPr lvl="1"/>
            <a:r>
              <a:rPr lang="en-US" sz="2400" dirty="0"/>
              <a:t>Safety analysis (vitals, ADEs, mortality)</a:t>
            </a:r>
          </a:p>
          <a:p>
            <a:pPr lvl="1"/>
            <a:r>
              <a:rPr lang="en-US" sz="2400" dirty="0"/>
              <a:t>Received patients' informed consent</a:t>
            </a:r>
          </a:p>
          <a:p>
            <a:r>
              <a:rPr lang="en-US" sz="2400" dirty="0"/>
              <a:t>Limitations </a:t>
            </a:r>
          </a:p>
          <a:p>
            <a:pPr lvl="1"/>
            <a:r>
              <a:rPr lang="en-US" sz="2400" dirty="0"/>
              <a:t>Hospitalized patients only</a:t>
            </a:r>
          </a:p>
          <a:p>
            <a:pPr lvl="1"/>
            <a:r>
              <a:rPr lang="en-US" sz="2400" dirty="0"/>
              <a:t>Limited generalizability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7069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9">
            <a:extLst>
              <a:ext uri="{FF2B5EF4-FFF2-40B4-BE49-F238E27FC236}">
                <a16:creationId xmlns:a16="http://schemas.microsoft.com/office/drawing/2014/main" id="{B4DE830A-B531-4A3B-96F6-0ECE88B085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813DF2C-461A-4A8F-9679-A172790D1F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4CD3A85-C039-4249-86E4-1EB9318B5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887EA6D2-2883-42C2-993D-094CA6D6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3B895046-636F-4D1B-ACA4-29AA0CB33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C6B0CDE3-E054-4EDD-A43B-F96843D8B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3B66B1A2-F145-4C9B-85CC-4BF30D58CB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5D4FC972-94B3-4035-8D31-E668C132B4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374B9941-AFBE-4A77-A50E-B6EA04A746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27A982C5-2C38-4CE9-BC18-94697AD657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0060D8D1-7BB1-498F-AFBB-ADAC130A9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7A88264-3223-41E2-8AFF-9295270CE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687577" y="-8467"/>
            <a:ext cx="8288032" cy="10963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Study No. 2</a:t>
            </a:r>
            <a:r>
              <a:rPr lang="en-US" kern="1200" baseline="300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10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439331C-2637-4E01-9D81-3699175704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968" y="1767982"/>
            <a:ext cx="10677607" cy="317658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F483907-896E-470A-BB4A-10467EF804B6}"/>
              </a:ext>
            </a:extLst>
          </p:cNvPr>
          <p:cNvSpPr/>
          <p:nvPr/>
        </p:nvSpPr>
        <p:spPr>
          <a:xfrm>
            <a:off x="701258" y="5512222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212121"/>
                </a:solidFill>
                <a:latin typeface="BlinkMacSystemFont"/>
              </a:rPr>
              <a:t>Guery</a:t>
            </a:r>
            <a:r>
              <a:rPr lang="en-US" dirty="0">
                <a:solidFill>
                  <a:srgbClr val="212121"/>
                </a:solidFill>
                <a:latin typeface="BlinkMacSystemFont"/>
              </a:rPr>
              <a:t> B, </a:t>
            </a:r>
            <a:r>
              <a:rPr lang="en-US" dirty="0" err="1">
                <a:solidFill>
                  <a:srgbClr val="212121"/>
                </a:solidFill>
                <a:latin typeface="BlinkMacSystemFont"/>
              </a:rPr>
              <a:t>Menichetti</a:t>
            </a:r>
            <a:r>
              <a:rPr lang="en-US" dirty="0">
                <a:solidFill>
                  <a:srgbClr val="212121"/>
                </a:solidFill>
                <a:latin typeface="BlinkMacSystemFont"/>
              </a:rPr>
              <a:t> F, </a:t>
            </a:r>
            <a:r>
              <a:rPr lang="en-US" dirty="0" err="1">
                <a:solidFill>
                  <a:srgbClr val="212121"/>
                </a:solidFill>
                <a:latin typeface="BlinkMacSystemFont"/>
              </a:rPr>
              <a:t>Anttila</a:t>
            </a:r>
            <a:r>
              <a:rPr lang="en-US" dirty="0">
                <a:solidFill>
                  <a:srgbClr val="212121"/>
                </a:solidFill>
                <a:latin typeface="BlinkMacSystemFont"/>
              </a:rPr>
              <a:t> VJ, et al. Extended-pulsed fidaxomicin versus vancomycin for Clostridium difficile infection in patients 60 years and older (EXTEND): a </a:t>
            </a:r>
            <a:r>
              <a:rPr lang="en-US" dirty="0" err="1">
                <a:solidFill>
                  <a:srgbClr val="212121"/>
                </a:solidFill>
                <a:latin typeface="BlinkMacSystemFont"/>
              </a:rPr>
              <a:t>randomised</a:t>
            </a:r>
            <a:r>
              <a:rPr lang="en-US" dirty="0">
                <a:solidFill>
                  <a:srgbClr val="212121"/>
                </a:solidFill>
                <a:latin typeface="BlinkMacSystemFont"/>
              </a:rPr>
              <a:t>, controlled, open-label, phase 3b/4 trial. </a:t>
            </a:r>
            <a:r>
              <a:rPr lang="en-US" i="1" dirty="0">
                <a:solidFill>
                  <a:srgbClr val="212121"/>
                </a:solidFill>
                <a:latin typeface="BlinkMacSystemFont"/>
              </a:rPr>
              <a:t>Lancet Infect Dis</a:t>
            </a:r>
            <a:r>
              <a:rPr lang="en-US" dirty="0">
                <a:solidFill>
                  <a:srgbClr val="212121"/>
                </a:solidFill>
                <a:latin typeface="BlinkMacSystemFont"/>
              </a:rPr>
              <a:t>. 2018;18(3):296-307. doi:10.1016/S1473-3099(17)30751-X.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5721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02CC7E2-3931-4966-8FD7-9CDBF3D9F6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03484"/>
              </p:ext>
            </p:extLst>
          </p:nvPr>
        </p:nvGraphicFramePr>
        <p:xfrm>
          <a:off x="273050" y="165399"/>
          <a:ext cx="11645900" cy="6527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0596">
                  <a:extLst>
                    <a:ext uri="{9D8B030D-6E8A-4147-A177-3AD203B41FA5}">
                      <a16:colId xmlns:a16="http://schemas.microsoft.com/office/drawing/2014/main" val="300127623"/>
                    </a:ext>
                  </a:extLst>
                </a:gridCol>
                <a:gridCol w="9525304">
                  <a:extLst>
                    <a:ext uri="{9D8B030D-6E8A-4147-A177-3AD203B41FA5}">
                      <a16:colId xmlns:a16="http://schemas.microsoft.com/office/drawing/2014/main" val="2692557478"/>
                    </a:ext>
                  </a:extLst>
                </a:gridCol>
              </a:tblGrid>
              <a:tr h="780427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+mj-lt"/>
                          <a:cs typeface="Calibri" panose="020F0502020204030204" pitchFamily="34" charset="0"/>
                        </a:rPr>
                        <a:t>Study No. 2</a:t>
                      </a:r>
                      <a:r>
                        <a:rPr lang="en-US" sz="2400" baseline="30000" dirty="0">
                          <a:latin typeface="+mj-lt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Guery</a:t>
                      </a:r>
                      <a:r>
                        <a:rPr lang="en-US" sz="14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B, </a:t>
                      </a:r>
                      <a:r>
                        <a:rPr lang="en-US" sz="1400" b="0" i="0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Menichetti</a:t>
                      </a:r>
                      <a:r>
                        <a:rPr lang="en-US" sz="14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F, </a:t>
                      </a:r>
                      <a:r>
                        <a:rPr lang="en-US" sz="1400" b="0" i="0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Anttila</a:t>
                      </a:r>
                      <a:r>
                        <a:rPr lang="en-US" sz="14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VJ, et al. Extended-pulsed fidaxomicin versus vancomycin for Clostridium difficile infection in patients 60 years and older (EXTEND): a </a:t>
                      </a:r>
                      <a:r>
                        <a:rPr lang="en-US" sz="1400" b="0" i="0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randomised</a:t>
                      </a:r>
                      <a:r>
                        <a:rPr lang="en-US" sz="14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controlled, open-label, phase 3b/4 trial. </a:t>
                      </a:r>
                      <a:r>
                        <a:rPr lang="en-US" sz="1400" b="0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Lancet Infect Dis</a:t>
                      </a:r>
                      <a:r>
                        <a:rPr lang="en-US" sz="14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2018;18(3):296-307. doi:10.1016/S1473-3099(17)30751-X.</a:t>
                      </a:r>
                      <a:endParaRPr lang="en-US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0151643"/>
                  </a:ext>
                </a:extLst>
              </a:tr>
              <a:tr h="677097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+mj-lt"/>
                          <a:cs typeface="Calibri" panose="020F0502020204030204" pitchFamily="34" charset="0"/>
                        </a:rPr>
                        <a:t>Objective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To compare the clinical efficacy of extended-pulsed fidaxomicin to that of vancomycin</a:t>
                      </a:r>
                      <a:endParaRPr lang="en-US" sz="16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4498006"/>
                  </a:ext>
                </a:extLst>
              </a:tr>
              <a:tr h="382707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Design</a:t>
                      </a:r>
                      <a:endParaRPr lang="en-US" sz="18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Randomized, controlled, open-label study of superiority</a:t>
                      </a:r>
                      <a:endParaRPr lang="en-US" sz="16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7950004"/>
                  </a:ext>
                </a:extLst>
              </a:tr>
              <a:tr h="971487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+mj-lt"/>
                          <a:cs typeface="Calibri" panose="020F0502020204030204" pitchFamily="34" charset="0"/>
                        </a:rPr>
                        <a:t>Inclusion Criteria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Hospitalized patients</a:t>
                      </a:r>
                      <a:endParaRPr lang="en-US" sz="1600" b="0" dirty="0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  <a:p>
                      <a:pPr marL="28575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Age &gt; 60 years</a:t>
                      </a:r>
                      <a:endParaRPr lang="en-US" sz="1600" b="0" dirty="0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  <a:p>
                      <a:pPr marL="28575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Dx CDI</a:t>
                      </a:r>
                      <a:endParaRPr lang="en-US" sz="1600" b="0" dirty="0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1996553"/>
                  </a:ext>
                </a:extLst>
              </a:tr>
              <a:tr h="971487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+mj-lt"/>
                          <a:cs typeface="Calibri" panose="020F0502020204030204" pitchFamily="34" charset="0"/>
                        </a:rPr>
                        <a:t>Exclusion Criteria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C.Diff</a:t>
                      </a:r>
                      <a:r>
                        <a:rPr lang="en-US" sz="2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infection therapy for more than 1 day within the past 48h</a:t>
                      </a:r>
                      <a:endParaRPr lang="en-US" sz="1600" b="0" dirty="0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  <a:p>
                      <a:pPr marL="28575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&gt;2 </a:t>
                      </a:r>
                      <a:r>
                        <a:rPr lang="en-US" sz="20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C.diff</a:t>
                      </a:r>
                      <a:r>
                        <a:rPr lang="en-US" sz="2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infections in the previous three months prior to the study </a:t>
                      </a:r>
                    </a:p>
                    <a:p>
                      <a:pPr marL="28575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Pts diagnosed with inflammatory bowel disease</a:t>
                      </a:r>
                      <a:endParaRPr lang="en-US" sz="1600" b="0" dirty="0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192500"/>
                  </a:ext>
                </a:extLst>
              </a:tr>
              <a:tr h="2637814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+mj-lt"/>
                          <a:cs typeface="Calibri" panose="020F0502020204030204" pitchFamily="34" charset="0"/>
                        </a:rPr>
                        <a:t>Methods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2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364  adult  patients, &gt;60 years of age with CDI randomized to group 1 or group 2</a:t>
                      </a:r>
                      <a:endParaRPr lang="en-US" sz="16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0"/>
                      <a:br>
                        <a:rPr lang="en-US" sz="16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</a:br>
                      <a:r>
                        <a:rPr lang="en-US" sz="2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Extended pulsed fidaxomicin (Group 1): n=183</a:t>
                      </a:r>
                      <a:endParaRPr lang="en-US" sz="1600" b="0" dirty="0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  <a:p>
                      <a:pPr rtl="0"/>
                      <a:r>
                        <a:rPr lang="en-US" sz="2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Fidaxomicin 200 mg  1 tab PO BID on days 1-5, then</a:t>
                      </a:r>
                      <a:endParaRPr lang="en-US" sz="1600" b="0" dirty="0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  <a:p>
                      <a:pPr rtl="0"/>
                      <a:r>
                        <a:rPr lang="en-US" sz="2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Fidaxomicin 200 mg 1 tab PO QD on days 7-25</a:t>
                      </a:r>
                      <a:endParaRPr lang="en-US" sz="1600" b="0" dirty="0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  <a:p>
                      <a:pPr rtl="0"/>
                      <a:br>
                        <a:rPr lang="en-US" sz="16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</a:br>
                      <a:r>
                        <a:rPr lang="en-US" sz="2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Vancomycin (Group 2): n=181</a:t>
                      </a:r>
                      <a:endParaRPr lang="en-US" sz="1600" b="0" dirty="0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  <a:p>
                      <a:pPr rtl="0"/>
                      <a:r>
                        <a:rPr lang="en-US" sz="2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Vancomycin 125 mg 1 Caps QID on days 1-10</a:t>
                      </a:r>
                      <a:endParaRPr lang="en-US" sz="1600" b="0" dirty="0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3936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96731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5FCA8E0-3449-4728-8792-ECD27B09F2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3735070"/>
              </p:ext>
            </p:extLst>
          </p:nvPr>
        </p:nvGraphicFramePr>
        <p:xfrm>
          <a:off x="293370" y="716281"/>
          <a:ext cx="11747500" cy="5621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8494">
                  <a:extLst>
                    <a:ext uri="{9D8B030D-6E8A-4147-A177-3AD203B41FA5}">
                      <a16:colId xmlns:a16="http://schemas.microsoft.com/office/drawing/2014/main" val="3482765962"/>
                    </a:ext>
                  </a:extLst>
                </a:gridCol>
                <a:gridCol w="8159006">
                  <a:extLst>
                    <a:ext uri="{9D8B030D-6E8A-4147-A177-3AD203B41FA5}">
                      <a16:colId xmlns:a16="http://schemas.microsoft.com/office/drawing/2014/main" val="3538220786"/>
                    </a:ext>
                  </a:extLst>
                </a:gridCol>
              </a:tblGrid>
              <a:tr h="929598">
                <a:tc>
                  <a:txBody>
                    <a:bodyPr/>
                    <a:lstStyle/>
                    <a:p>
                      <a:r>
                        <a:rPr lang="en-US" sz="2800" dirty="0"/>
                        <a:t>Study No. 2</a:t>
                      </a:r>
                      <a:r>
                        <a:rPr lang="en-US" sz="2800" baseline="300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Guery</a:t>
                      </a:r>
                      <a:r>
                        <a:rPr lang="en-US" sz="18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B, </a:t>
                      </a:r>
                      <a:r>
                        <a:rPr lang="en-US" sz="1800" b="0" i="0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Menichetti</a:t>
                      </a:r>
                      <a:r>
                        <a:rPr lang="en-US" sz="18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F, </a:t>
                      </a:r>
                      <a:r>
                        <a:rPr lang="en-US" sz="1800" b="0" i="0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Anttila</a:t>
                      </a:r>
                      <a:r>
                        <a:rPr lang="en-US" sz="18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VJ, et al. Extended-pulsed fidaxomicin versus vancomycin for Clostridium difficile infection in patients 60 years and older (EXTEND): a </a:t>
                      </a:r>
                      <a:r>
                        <a:rPr lang="en-US" sz="1800" b="0" i="0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randomised</a:t>
                      </a:r>
                      <a:r>
                        <a:rPr lang="en-US" sz="18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controlled, open-label, phase 3b/4 trial. </a:t>
                      </a:r>
                      <a:r>
                        <a:rPr lang="en-US" sz="1800" b="0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Lancet Infect Dis</a:t>
                      </a:r>
                      <a:r>
                        <a:rPr lang="en-US" sz="18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2018;18(3):296-307. doi:10.1016/S1473-3099(17)30751-X.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7970068"/>
                  </a:ext>
                </a:extLst>
              </a:tr>
              <a:tr h="1094535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+mn-lt"/>
                          <a:cs typeface="Calibri" panose="020F0502020204030204" pitchFamily="34" charset="0"/>
                        </a:rPr>
                        <a:t>Primary Endpoint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Clinical cure 30 days after treatment ended (day 55 for extended-pulsed fidaxomicin and day 40 for vancomycin)</a:t>
                      </a:r>
                      <a:endParaRPr lang="en-US" sz="2000" b="0" dirty="0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  <a:p>
                      <a:pPr marL="742950" lvl="1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All eligible randomized patients who received at least a single dose of trial medication were assessed</a:t>
                      </a:r>
                      <a:endParaRPr lang="en-US" sz="2000" b="0" dirty="0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5243766"/>
                  </a:ext>
                </a:extLst>
              </a:tr>
              <a:tr h="3121908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+mn-lt"/>
                          <a:cs typeface="Calibri" panose="020F0502020204030204" pitchFamily="34" charset="0"/>
                        </a:rPr>
                        <a:t>Secondary Endpoints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At days 40, 55, and 90, for both treatment groups sustained clinical cure of C difficile infection</a:t>
                      </a:r>
                      <a:endParaRPr lang="en-US" sz="2000" b="0" dirty="0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  <a:p>
                      <a:pPr marL="28575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Clinical response to vancomycin and extended-pulsed fidaxomicin at day 12 and 2 days after therapy discontinuation (day 12 or day 27 for vancomycin and extended-pulsed fidaxomicin, respectively)</a:t>
                      </a:r>
                    </a:p>
                    <a:p>
                      <a:pPr marL="28575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From the start of treatment, the duration to resolve diarrhea</a:t>
                      </a:r>
                      <a:endParaRPr lang="en-US" sz="2000" b="0" dirty="0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  <a:p>
                      <a:pPr marL="28575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C.Diff</a:t>
                      </a:r>
                      <a:r>
                        <a:rPr lang="en-US" sz="2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infection recurrence on days 40, 55, and 90</a:t>
                      </a:r>
                      <a:endParaRPr lang="en-US" sz="2000" b="0" dirty="0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  <a:p>
                      <a:pPr marL="28575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Time to recurrence of C difficile infection after therapy </a:t>
                      </a:r>
                      <a:endParaRPr lang="en-US" sz="2000" b="0" dirty="0"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7136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1604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8EF91-677A-4C41-803A-70AB12950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ECC988-EFCC-4CD8-BA86-17890AA0E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68109"/>
            <a:ext cx="8596668" cy="3880773"/>
          </a:xfrm>
        </p:spPr>
        <p:txBody>
          <a:bodyPr/>
          <a:lstStyle/>
          <a:p>
            <a:endParaRPr lang="en-US" sz="2400" dirty="0"/>
          </a:p>
          <a:p>
            <a:r>
              <a:rPr lang="en-US" sz="2400" dirty="0"/>
              <a:t>Apply treatment guidelines for the recommendation of </a:t>
            </a:r>
            <a:r>
              <a:rPr lang="en-US" sz="2400" dirty="0" err="1"/>
              <a:t>C.diff</a:t>
            </a:r>
            <a:r>
              <a:rPr lang="en-US" sz="2400" dirty="0"/>
              <a:t> </a:t>
            </a:r>
          </a:p>
          <a:p>
            <a:r>
              <a:rPr lang="en-US" sz="2400" dirty="0"/>
              <a:t>Briefly describe fidaxomicin and vancomycin</a:t>
            </a:r>
          </a:p>
          <a:p>
            <a:r>
              <a:rPr lang="en-US" sz="2400" dirty="0"/>
              <a:t>Analyze primary literature regarding the safety and efficacy of fidaxomicin and vancomycin</a:t>
            </a:r>
          </a:p>
          <a:p>
            <a:r>
              <a:rPr lang="en-US" sz="2400" dirty="0"/>
              <a:t>Determine which patient population should receive treatment with fidaxomicin</a:t>
            </a:r>
          </a:p>
          <a:p>
            <a:pPr marL="0" indent="0">
              <a:buNone/>
            </a:pP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777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9E955-8840-42C5-A06C-52DFE062E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634" y="386427"/>
            <a:ext cx="8596668" cy="1320800"/>
          </a:xfrm>
        </p:spPr>
        <p:txBody>
          <a:bodyPr/>
          <a:lstStyle/>
          <a:p>
            <a:r>
              <a:rPr lang="en-US" dirty="0"/>
              <a:t>Results</a:t>
            </a:r>
            <a:r>
              <a:rPr lang="en-US" baseline="30000" dirty="0"/>
              <a:t>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077F5-8D47-41EA-B56D-6BE35DE1A6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840" y="1270000"/>
            <a:ext cx="8596668" cy="3880773"/>
          </a:xfrm>
        </p:spPr>
        <p:txBody>
          <a:bodyPr>
            <a:normAutofit fontScale="25000" lnSpcReduction="20000"/>
          </a:bodyPr>
          <a:lstStyle/>
          <a:p>
            <a:r>
              <a:rPr lang="en-US" sz="7200" b="1" dirty="0">
                <a:cs typeface="Calibri" panose="020F0502020204030204" pitchFamily="34" charset="0"/>
              </a:rPr>
              <a:t>Primary endpoint</a:t>
            </a:r>
            <a:endParaRPr lang="en-US" sz="7200" dirty="0">
              <a:cs typeface="Calibri" panose="020F0502020204030204" pitchFamily="34" charset="0"/>
            </a:endParaRPr>
          </a:p>
          <a:p>
            <a:pPr lvl="1"/>
            <a:r>
              <a:rPr lang="en-US" sz="7200" dirty="0">
                <a:cs typeface="Calibri" panose="020F0502020204030204" pitchFamily="34" charset="0"/>
              </a:rPr>
              <a:t>Extended pulsed fidaxomicin 70.0% (124/177)</a:t>
            </a:r>
          </a:p>
          <a:p>
            <a:pPr lvl="1"/>
            <a:r>
              <a:rPr lang="en-US" sz="7200" dirty="0">
                <a:cs typeface="Calibri" panose="020F0502020204030204" pitchFamily="34" charset="0"/>
              </a:rPr>
              <a:t>Vancomycin 59.0% (106/179)</a:t>
            </a:r>
          </a:p>
          <a:p>
            <a:pPr lvl="1">
              <a:lnSpc>
                <a:spcPct val="120000"/>
              </a:lnSpc>
            </a:pPr>
            <a:r>
              <a:rPr lang="en-US" sz="7200" dirty="0">
                <a:cs typeface="Calibri" panose="020F0502020204030204" pitchFamily="34" charset="0"/>
              </a:rPr>
              <a:t>Difference: 11% [95% CI 1.0–20.7], p=0.030; odds ratio 1.62 [95% CI 1.04–2.54]</a:t>
            </a:r>
          </a:p>
          <a:p>
            <a:pPr>
              <a:lnSpc>
                <a:spcPct val="120000"/>
              </a:lnSpc>
            </a:pPr>
            <a:r>
              <a:rPr lang="en-US" sz="7200" b="1" dirty="0">
                <a:cs typeface="Calibri" panose="020F0502020204030204" pitchFamily="34" charset="0"/>
              </a:rPr>
              <a:t>Secondary endpoints</a:t>
            </a:r>
          </a:p>
          <a:p>
            <a:pPr lvl="1"/>
            <a:r>
              <a:rPr lang="en-US" sz="7200" dirty="0">
                <a:cs typeface="Calibri" panose="020F0502020204030204" pitchFamily="34" charset="0"/>
              </a:rPr>
              <a:t>At days 40, 55, and 90, more fidaxomicin patients had maintained clinical cure of C difficile infection</a:t>
            </a:r>
          </a:p>
          <a:p>
            <a:pPr lvl="1"/>
            <a:r>
              <a:rPr lang="en-US" sz="7200" dirty="0">
                <a:cs typeface="Calibri" panose="020F0502020204030204" pitchFamily="34" charset="0"/>
              </a:rPr>
              <a:t>The rate of recurrence was less in the fidaxomicin group than in the vancomycin group (p&lt;0.0001)</a:t>
            </a:r>
          </a:p>
          <a:p>
            <a:pPr lvl="1"/>
            <a:r>
              <a:rPr lang="en-US" sz="7200" dirty="0" err="1">
                <a:cs typeface="Calibri" panose="020F0502020204030204" pitchFamily="34" charset="0"/>
              </a:rPr>
              <a:t>C.Diff</a:t>
            </a:r>
            <a:r>
              <a:rPr lang="en-US" sz="7200" dirty="0">
                <a:cs typeface="Calibri" panose="020F0502020204030204" pitchFamily="34" charset="0"/>
              </a:rPr>
              <a:t> infection recurrence was lower in the fidaxomicin group on days 40, 55, and 90 compared to the vancomycin group</a:t>
            </a:r>
          </a:p>
          <a:p>
            <a:r>
              <a:rPr lang="en-US" sz="7200" b="1" dirty="0">
                <a:cs typeface="Calibri" panose="020F0502020204030204" pitchFamily="34" charset="0"/>
              </a:rPr>
              <a:t>ADE were similar between both groups</a:t>
            </a:r>
          </a:p>
          <a:p>
            <a:pPr lvl="1"/>
            <a:r>
              <a:rPr lang="en-US" sz="7200" dirty="0">
                <a:cs typeface="Calibri" panose="020F0502020204030204" pitchFamily="34" charset="0"/>
              </a:rPr>
              <a:t>Extended pulsed fidaxomicin 67% (121/181) </a:t>
            </a:r>
          </a:p>
          <a:p>
            <a:pPr lvl="1"/>
            <a:r>
              <a:rPr lang="en-US" sz="7200" dirty="0">
                <a:cs typeface="Calibri" panose="020F0502020204030204" pitchFamily="34" charset="0"/>
              </a:rPr>
              <a:t>Vancomycin 71% (128/181)</a:t>
            </a:r>
          </a:p>
          <a:p>
            <a:pPr lvl="2"/>
            <a:r>
              <a:rPr lang="en-US" sz="7200" dirty="0">
                <a:cs typeface="Calibri" panose="020F0502020204030204" pitchFamily="34" charset="0"/>
              </a:rPr>
              <a:t>1 death was reported in vancomycin group</a:t>
            </a: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6924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272A7-C274-44FE-8D2A-A35A633ED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  <a:r>
              <a:rPr lang="en-US" baseline="30000" dirty="0"/>
              <a:t>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F5A37-92A2-49D9-AB28-75214DB69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75957"/>
            <a:ext cx="8596668" cy="3880773"/>
          </a:xfrm>
        </p:spPr>
        <p:txBody>
          <a:bodyPr>
            <a:normAutofit fontScale="92500"/>
          </a:bodyPr>
          <a:lstStyle/>
          <a:p>
            <a:r>
              <a:rPr lang="en-US" sz="2800" dirty="0"/>
              <a:t>Extended-pulsed fidaxomicin outperformed conventional vancomycin for the long-term treatment of C difficile infection</a:t>
            </a:r>
          </a:p>
          <a:p>
            <a:pPr lvl="1"/>
            <a:r>
              <a:rPr lang="en-US" sz="2400" dirty="0"/>
              <a:t>In patients above the age of 60, extended-pulsed fidaxomicin was superior when compared to vancomycin for the primary goal of sustained clinical cure</a:t>
            </a:r>
          </a:p>
          <a:p>
            <a:pPr lvl="1"/>
            <a:r>
              <a:rPr lang="en-US" sz="2400" dirty="0"/>
              <a:t>In the fidaxomicin group, the recurrence rate was lower than in the vancomycin group, and the time to recurrence was prolonged than in the vancomycin group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7307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06158-AF86-4DBC-81D2-A2A3D6A86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Strengths and Limitations</a:t>
            </a:r>
            <a:r>
              <a:rPr lang="en-US" baseline="30000" dirty="0"/>
              <a:t>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F14D7-F8BC-4AE4-9203-7AA0AF00F8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30" y="1488613"/>
            <a:ext cx="8596668" cy="3880773"/>
          </a:xfrm>
        </p:spPr>
        <p:txBody>
          <a:bodyPr>
            <a:normAutofit fontScale="25000" lnSpcReduction="20000"/>
          </a:bodyPr>
          <a:lstStyle/>
          <a:p>
            <a:r>
              <a:rPr lang="en-US" sz="9600" dirty="0"/>
              <a:t>Strengths</a:t>
            </a:r>
          </a:p>
          <a:p>
            <a:pPr lvl="1"/>
            <a:r>
              <a:rPr lang="en-US" sz="9600" dirty="0"/>
              <a:t>Randomized controlled trial</a:t>
            </a:r>
          </a:p>
          <a:p>
            <a:pPr lvl="1"/>
            <a:r>
              <a:rPr lang="en-US" sz="9600" dirty="0"/>
              <a:t>Included older adults who are at higher risk for complications, recurrence, and death</a:t>
            </a:r>
          </a:p>
          <a:p>
            <a:pPr lvl="1"/>
            <a:r>
              <a:rPr lang="en-US" sz="9600" dirty="0"/>
              <a:t>Multi-center (86 hospitals in 21 countries in Europe)</a:t>
            </a:r>
          </a:p>
          <a:p>
            <a:pPr lvl="1"/>
            <a:r>
              <a:rPr lang="en-US" sz="9600" dirty="0"/>
              <a:t>Performed a safety analysis in all pts who took at least one dose of assigned therapy</a:t>
            </a:r>
          </a:p>
          <a:p>
            <a:pPr marL="457200" lvl="1" indent="0">
              <a:buNone/>
            </a:pPr>
            <a:endParaRPr lang="en-US" sz="9600" dirty="0"/>
          </a:p>
          <a:p>
            <a:pPr marL="457200" lvl="1" indent="0">
              <a:buNone/>
            </a:pPr>
            <a:endParaRPr lang="en-US" sz="9600" dirty="0"/>
          </a:p>
          <a:p>
            <a:r>
              <a:rPr lang="en-US" sz="9600" dirty="0"/>
              <a:t>Limitations</a:t>
            </a:r>
          </a:p>
          <a:p>
            <a:pPr lvl="1"/>
            <a:r>
              <a:rPr lang="en-US" sz="9600" dirty="0"/>
              <a:t>Open-label design </a:t>
            </a:r>
          </a:p>
          <a:p>
            <a:pPr lvl="1"/>
            <a:r>
              <a:rPr lang="en-US" sz="9600" dirty="0"/>
              <a:t>Financial conflicts of interest</a:t>
            </a:r>
          </a:p>
          <a:p>
            <a:pPr lvl="1"/>
            <a:endParaRPr lang="en-US" sz="20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3114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8">
            <a:extLst>
              <a:ext uri="{FF2B5EF4-FFF2-40B4-BE49-F238E27FC236}">
                <a16:creationId xmlns:a16="http://schemas.microsoft.com/office/drawing/2014/main" id="{88C9B83F-64CD-41C1-925F-A08801F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1655065-0BD7-4422-BEC0-4401E9980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DDD90AC-ABEC-4A76-9C9C-AD0A5F8FC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21A8AFEF-EC50-4C0B-9C64-814B76C82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CAFAA800-E117-4357-84E4-56B63EA03E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8DDFC9F4-3B45-402D-8AD7-60B3F08E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F26A0854-FBE4-4587-B349-06BE192BD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54A9C4C6-FF7D-470E-BFCA-CE4F60A1F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B1721EA8-4871-45D4-B78F-AE805A300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E5763971-E3A3-45C6-9BA8-2E032C7A5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32752E94-0E01-4AF5-A43A-F2FAD8737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B24F697-A4F4-4EF4-975E-3C41FAA07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3310" y="133840"/>
            <a:ext cx="8288032" cy="109664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Study No. 3</a:t>
            </a:r>
            <a:r>
              <a:rPr lang="en-US" baseline="30000" dirty="0"/>
              <a:t>11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8604D64-BC80-43D3-96D1-75CEA94B271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21"/>
          <a:stretch/>
        </p:blipFill>
        <p:spPr>
          <a:xfrm>
            <a:off x="838876" y="1547194"/>
            <a:ext cx="9751336" cy="427681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336B0B3-CC8E-4830-903A-ECC9951DD798}"/>
              </a:ext>
            </a:extLst>
          </p:cNvPr>
          <p:cNvSpPr/>
          <p:nvPr/>
        </p:nvSpPr>
        <p:spPr>
          <a:xfrm>
            <a:off x="842597" y="5786328"/>
            <a:ext cx="95910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212121"/>
                </a:solidFill>
                <a:latin typeface="BlinkMacSystemFont"/>
              </a:rPr>
              <a:t>Whitney L, </a:t>
            </a:r>
            <a:r>
              <a:rPr lang="en-US" dirty="0" err="1">
                <a:solidFill>
                  <a:srgbClr val="212121"/>
                </a:solidFill>
                <a:latin typeface="BlinkMacSystemFont"/>
              </a:rPr>
              <a:t>Nesnas</a:t>
            </a:r>
            <a:r>
              <a:rPr lang="en-US" dirty="0">
                <a:solidFill>
                  <a:srgbClr val="212121"/>
                </a:solidFill>
                <a:latin typeface="BlinkMacSystemFont"/>
              </a:rPr>
              <a:t> J, </a:t>
            </a:r>
            <a:r>
              <a:rPr lang="en-US" dirty="0" err="1">
                <a:solidFill>
                  <a:srgbClr val="212121"/>
                </a:solidFill>
                <a:latin typeface="BlinkMacSystemFont"/>
              </a:rPr>
              <a:t>Planche</a:t>
            </a:r>
            <a:r>
              <a:rPr lang="en-US" dirty="0">
                <a:solidFill>
                  <a:srgbClr val="212121"/>
                </a:solidFill>
                <a:latin typeface="BlinkMacSystemFont"/>
              </a:rPr>
              <a:t> T. Real-World Budget Impact of Fidaxomicin versus Vancomycin or Metronidazole for In-Hospital Treatment of </a:t>
            </a:r>
            <a:r>
              <a:rPr lang="en-US" dirty="0" err="1">
                <a:solidFill>
                  <a:srgbClr val="212121"/>
                </a:solidFill>
                <a:latin typeface="BlinkMacSystemFont"/>
              </a:rPr>
              <a:t>Clostridioides</a:t>
            </a:r>
            <a:r>
              <a:rPr lang="en-US" dirty="0">
                <a:solidFill>
                  <a:srgbClr val="212121"/>
                </a:solidFill>
                <a:latin typeface="BlinkMacSystemFont"/>
              </a:rPr>
              <a:t> difficile Infection. </a:t>
            </a:r>
            <a:r>
              <a:rPr lang="en-US" i="1" dirty="0">
                <a:solidFill>
                  <a:srgbClr val="212121"/>
                </a:solidFill>
                <a:latin typeface="BlinkMacSystemFont"/>
              </a:rPr>
              <a:t>Antibiotics (Basel)</a:t>
            </a:r>
            <a:r>
              <a:rPr lang="en-US" dirty="0">
                <a:solidFill>
                  <a:srgbClr val="212121"/>
                </a:solidFill>
                <a:latin typeface="BlinkMacSystemFont"/>
              </a:rPr>
              <a:t>. 2023;12(1):106. Published Jan 6 2023. doi:10.3390/antibiotics12010106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1922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B4105EF-9072-47FF-8890-175A1CFB12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4563088"/>
              </p:ext>
            </p:extLst>
          </p:nvPr>
        </p:nvGraphicFramePr>
        <p:xfrm>
          <a:off x="165100" y="61886"/>
          <a:ext cx="11861800" cy="6694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8458">
                  <a:extLst>
                    <a:ext uri="{9D8B030D-6E8A-4147-A177-3AD203B41FA5}">
                      <a16:colId xmlns:a16="http://schemas.microsoft.com/office/drawing/2014/main" val="332370288"/>
                    </a:ext>
                  </a:extLst>
                </a:gridCol>
                <a:gridCol w="9703342">
                  <a:extLst>
                    <a:ext uri="{9D8B030D-6E8A-4147-A177-3AD203B41FA5}">
                      <a16:colId xmlns:a16="http://schemas.microsoft.com/office/drawing/2014/main" val="1022165478"/>
                    </a:ext>
                  </a:extLst>
                </a:gridCol>
              </a:tblGrid>
              <a:tr h="875038">
                <a:tc>
                  <a:txBody>
                    <a:bodyPr/>
                    <a:lstStyle/>
                    <a:p>
                      <a:r>
                        <a:rPr lang="en-US" sz="2400" dirty="0"/>
                        <a:t>Study No. 3</a:t>
                      </a:r>
                      <a:r>
                        <a:rPr lang="en-US" sz="2400" baseline="300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Whitney L, </a:t>
                      </a:r>
                      <a:r>
                        <a:rPr lang="en-US" sz="1600" b="0" i="0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Nesnas</a:t>
                      </a:r>
                      <a: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J, </a:t>
                      </a:r>
                      <a:r>
                        <a:rPr lang="en-US" sz="1600" b="0" i="0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Planche</a:t>
                      </a:r>
                      <a: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T. Real-World Budget Impact of Fidaxomicin versus Vancomycin or Metronidazole for In-Hospital Treatment of </a:t>
                      </a:r>
                      <a:r>
                        <a:rPr lang="en-US" sz="1600" b="0" i="0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Clostridioides</a:t>
                      </a:r>
                      <a: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difficile Infection. </a:t>
                      </a:r>
                      <a:r>
                        <a:rPr lang="en-US" sz="1600" b="0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Antibiotics (Basel)</a:t>
                      </a:r>
                      <a: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2023;12(1):106. Published 2023 Jan 6. doi:10.3390/antibiotics12010106.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6887281"/>
                  </a:ext>
                </a:extLst>
              </a:tr>
              <a:tr h="567099">
                <a:tc>
                  <a:txBody>
                    <a:bodyPr/>
                    <a:lstStyle/>
                    <a:p>
                      <a:r>
                        <a:rPr lang="en-US" dirty="0"/>
                        <a:t>Objective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Comparing the cost-effectiveness and budget of CDI treatment options in the United Kingdom: Fidaxomicin vs. vancomycin or metronidazole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055861"/>
                  </a:ext>
                </a:extLst>
              </a:tr>
              <a:tr h="1760989">
                <a:tc>
                  <a:txBody>
                    <a:bodyPr/>
                    <a:lstStyle/>
                    <a:p>
                      <a:r>
                        <a:rPr lang="en-US" dirty="0"/>
                        <a:t>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From April 2011 to March 2012, 86 patients with CDI were treated with vancomycin or metronidazole at a single UK hospital had their medical records retrospectively collected</a:t>
                      </a:r>
                    </a:p>
                    <a:p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From August 2021 to July 2013, 62 patients with CDI treated with fidaxomicin had their medical records prospectively collected</a:t>
                      </a:r>
                    </a:p>
                    <a:p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Each cohort was comparable in terms of age, concurrent antibiotic use, and gender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275212"/>
                  </a:ext>
                </a:extLst>
              </a:tr>
              <a:tr h="1487565">
                <a:tc>
                  <a:txBody>
                    <a:bodyPr/>
                    <a:lstStyle/>
                    <a:p>
                      <a:r>
                        <a:rPr lang="en-US" dirty="0"/>
                        <a:t>Results on Recurrent CDI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Fidaxomicin cohort: 6.5% of the patients had a recurrence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Vancomycin/metronidazole: 19.8% of the patients had a recurrence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3/62 patients (4.8%) in the fidaxomicin cohort experience a recurrent CDI episode within 28 days of therapy completion, compared to 13/86 patients (15.1%) in the vancomycin/metronidazole cohort (P = 0.039)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Fidaxomicin prevented an estimated total of 12 CDI recurrence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6244068"/>
                  </a:ext>
                </a:extLst>
              </a:tr>
              <a:tr h="1887907">
                <a:tc>
                  <a:txBody>
                    <a:bodyPr/>
                    <a:lstStyle/>
                    <a:p>
                      <a:r>
                        <a:rPr lang="en-US" dirty="0"/>
                        <a:t>Results on Health Care Expenses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600" b="1" dirty="0"/>
                        <a:t>Compared to patients without CDI, patients with CDI had substantially greater medical expenses</a:t>
                      </a:r>
                      <a:endParaRPr lang="en-US" sz="16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Group receiving fidaxomicin: additional GBP 10,748 (P-value 0.015)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Vancomycin/metronidazole group: additional GBP 17,451 (P-value&lt;0.001)</a:t>
                      </a:r>
                    </a:p>
                    <a:p>
                      <a:pPr marL="0" indent="0">
                        <a:buNone/>
                      </a:pPr>
                      <a:endParaRPr lang="en-US" sz="1600" dirty="0"/>
                    </a:p>
                    <a:p>
                      <a:pPr marL="0" indent="0">
                        <a:buNone/>
                      </a:pPr>
                      <a:r>
                        <a:rPr lang="en-US" sz="1600" b="1" dirty="0"/>
                        <a:t>Cost of CDI in patients with recurrence compared to patients who did not experience a recurrence</a:t>
                      </a:r>
                      <a:endParaRPr lang="en-US" sz="16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Fidaxomicin group an average increase of GBP 8,373/patient.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Vancomycin/metronidazole group an average increase of GBP 20,249/patient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5413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81594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B993B-7B1B-4D8F-A121-F1B65FC6E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34" y="193040"/>
            <a:ext cx="10600266" cy="1320800"/>
          </a:xfrm>
        </p:spPr>
        <p:txBody>
          <a:bodyPr>
            <a:normAutofit/>
          </a:bodyPr>
          <a:lstStyle/>
          <a:p>
            <a:r>
              <a:rPr lang="en-US" sz="3200" dirty="0"/>
              <a:t>Estimated savings associated with CDI treatment (fidaxomicin vs. vancomycin or metronidazole)</a:t>
            </a:r>
            <a:r>
              <a:rPr lang="en-US" sz="3200" baseline="30000" dirty="0"/>
              <a:t>11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F33FEE-D050-44E3-B550-15439993BB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239" y="1378204"/>
            <a:ext cx="7132321" cy="458901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A01CD1E-F755-4B14-BA53-A782F7151E49}"/>
              </a:ext>
            </a:extLst>
          </p:cNvPr>
          <p:cNvSpPr/>
          <p:nvPr/>
        </p:nvSpPr>
        <p:spPr>
          <a:xfrm>
            <a:off x="386079" y="2549398"/>
            <a:ext cx="7630161" cy="42824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B6DE38-3925-432E-867C-09EBC191EF16}"/>
              </a:ext>
            </a:extLst>
          </p:cNvPr>
          <p:cNvSpPr/>
          <p:nvPr/>
        </p:nvSpPr>
        <p:spPr>
          <a:xfrm>
            <a:off x="497840" y="5988768"/>
            <a:ext cx="104038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212121"/>
                </a:solidFill>
                <a:latin typeface="BlinkMacSystemFont"/>
              </a:rPr>
              <a:t>Whitney L, </a:t>
            </a:r>
            <a:r>
              <a:rPr lang="en-US" dirty="0" err="1">
                <a:solidFill>
                  <a:srgbClr val="212121"/>
                </a:solidFill>
                <a:latin typeface="BlinkMacSystemFont"/>
              </a:rPr>
              <a:t>Nesnas</a:t>
            </a:r>
            <a:r>
              <a:rPr lang="en-US" dirty="0">
                <a:solidFill>
                  <a:srgbClr val="212121"/>
                </a:solidFill>
                <a:latin typeface="BlinkMacSystemFont"/>
              </a:rPr>
              <a:t> J, </a:t>
            </a:r>
            <a:r>
              <a:rPr lang="en-US" dirty="0" err="1">
                <a:solidFill>
                  <a:srgbClr val="212121"/>
                </a:solidFill>
                <a:latin typeface="BlinkMacSystemFont"/>
              </a:rPr>
              <a:t>Planche</a:t>
            </a:r>
            <a:r>
              <a:rPr lang="en-US" dirty="0">
                <a:solidFill>
                  <a:srgbClr val="212121"/>
                </a:solidFill>
                <a:latin typeface="BlinkMacSystemFont"/>
              </a:rPr>
              <a:t> T. Real-World Budget Impact of Fidaxomicin versus Vancomycin or Metronidazole for In-Hospital Treatment of </a:t>
            </a:r>
            <a:r>
              <a:rPr lang="en-US" dirty="0" err="1">
                <a:solidFill>
                  <a:srgbClr val="212121"/>
                </a:solidFill>
                <a:latin typeface="BlinkMacSystemFont"/>
              </a:rPr>
              <a:t>Clostridioides</a:t>
            </a:r>
            <a:r>
              <a:rPr lang="en-US" dirty="0">
                <a:solidFill>
                  <a:srgbClr val="212121"/>
                </a:solidFill>
                <a:latin typeface="BlinkMacSystemFont"/>
              </a:rPr>
              <a:t> difficile Infection. </a:t>
            </a:r>
            <a:r>
              <a:rPr lang="en-US" i="1" dirty="0">
                <a:solidFill>
                  <a:srgbClr val="212121"/>
                </a:solidFill>
                <a:latin typeface="BlinkMacSystemFont"/>
              </a:rPr>
              <a:t>Antibiotics (Basel)</a:t>
            </a:r>
            <a:r>
              <a:rPr lang="en-US" dirty="0">
                <a:solidFill>
                  <a:srgbClr val="212121"/>
                </a:solidFill>
                <a:latin typeface="BlinkMacSystemFont"/>
              </a:rPr>
              <a:t>. 2023;12(1):106. Published Jan 6 2023. doi:10.3390/antibiotics12010106.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CE81B23-64E0-4F61-98D1-207FA1411911}"/>
              </a:ext>
            </a:extLst>
          </p:cNvPr>
          <p:cNvSpPr/>
          <p:nvPr/>
        </p:nvSpPr>
        <p:spPr>
          <a:xfrm>
            <a:off x="386078" y="4383330"/>
            <a:ext cx="7630161" cy="42824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7AECCFC-3608-4CFE-BF1C-F6E61E6B024C}"/>
              </a:ext>
            </a:extLst>
          </p:cNvPr>
          <p:cNvSpPr/>
          <p:nvPr/>
        </p:nvSpPr>
        <p:spPr>
          <a:xfrm>
            <a:off x="386077" y="4801216"/>
            <a:ext cx="7630161" cy="42824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7919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AC803-7F46-45AA-982B-72BB96786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  <a:r>
              <a:rPr lang="en-US" baseline="30000" dirty="0"/>
              <a:t>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800C3-ADEE-4A0B-8DDF-CDBAD8F17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758" y="1672389"/>
            <a:ext cx="9793705" cy="436897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A limitation of this study was that it was not conducted in the United States and therefore does not use U.S. dollars. However, its findings are consistent with cost-effectiveness models conducted in various settings and countries. </a:t>
            </a:r>
          </a:p>
          <a:p>
            <a:pPr marL="0" indent="0">
              <a:buNone/>
            </a:pPr>
            <a:br>
              <a:rPr lang="en-US" sz="2800" dirty="0"/>
            </a:br>
            <a:endParaRPr lang="en-US" sz="2800" dirty="0"/>
          </a:p>
          <a:p>
            <a:pPr marL="0" indent="0">
              <a:buNone/>
            </a:pPr>
            <a:r>
              <a:rPr lang="en-US" sz="2800" dirty="0"/>
              <a:t>Overall, the cost-savings were greater in the fidaxomicin group.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0123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48C31-3527-4510-974E-3489D1293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37433-AB42-4AB7-9E54-63CDD4299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7834" y="1766889"/>
            <a:ext cx="8596668" cy="3880773"/>
          </a:xfrm>
        </p:spPr>
        <p:txBody>
          <a:bodyPr>
            <a:normAutofit fontScale="92500"/>
          </a:bodyPr>
          <a:lstStyle/>
          <a:p>
            <a:r>
              <a:rPr lang="en-US" sz="2800" dirty="0"/>
              <a:t>Initiate fidaxomicin in high-risk, hospitalized patients to prevent the risk of C. diff recurrence and decrease overall health care costs.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Since these studies predominantly focused on the hospital setting, vancomycin can still be administered first-line </a:t>
            </a:r>
            <a:r>
              <a:rPr lang="en-US" sz="2800" dirty="0" err="1"/>
              <a:t>c.diff</a:t>
            </a:r>
            <a:r>
              <a:rPr lang="en-US" sz="2800" dirty="0"/>
              <a:t> to non-severe outpatients.</a:t>
            </a:r>
          </a:p>
        </p:txBody>
      </p:sp>
    </p:spTree>
    <p:extLst>
      <p:ext uri="{BB962C8B-B14F-4D97-AF65-F5344CB8AC3E}">
        <p14:creationId xmlns:p14="http://schemas.microsoft.com/office/powerpoint/2010/main" val="16128882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37936-DDB7-4C27-BEB6-839D4C0A8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7A58D-6CCB-45C3-9F67-EF93F1E09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694" y="1511605"/>
            <a:ext cx="10092266" cy="5254955"/>
          </a:xfrm>
        </p:spPr>
        <p:txBody>
          <a:bodyPr>
            <a:normAutofit fontScale="70000" lnSpcReduction="20000"/>
          </a:bodyPr>
          <a:lstStyle/>
          <a:p>
            <a:pPr>
              <a:buFont typeface="+mj-lt"/>
              <a:buAutoNum type="arabicPeriod"/>
            </a:pPr>
            <a:r>
              <a:rPr lang="en-US" sz="1700" dirty="0"/>
              <a:t>Centers for Disease Control and Prevention. What is C. diff?. Available at: </a:t>
            </a:r>
            <a:r>
              <a:rPr lang="en-US" sz="170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https://www.cdc.gov/cdiff/what-is.html</a:t>
            </a:r>
            <a:r>
              <a:rPr lang="en-US" sz="1700" dirty="0"/>
              <a:t>. Updated September 7, 2022. Accessed June 8, 2023</a:t>
            </a:r>
          </a:p>
          <a:p>
            <a:pPr>
              <a:buFont typeface="+mj-lt"/>
              <a:buAutoNum type="arabicPeriod"/>
            </a:pPr>
            <a:r>
              <a:rPr lang="en-US" sz="1700" dirty="0"/>
              <a:t>Centers for Disease Control and Prevention. Your risk of C. diff. Available at: </a:t>
            </a:r>
            <a:r>
              <a:rPr lang="en-US" sz="1700" dirty="0">
                <a:solidFill>
                  <a:schemeClr val="tx1"/>
                </a:solidFill>
              </a:rPr>
              <a:t>https://www.cdc.gov/cdiff/risk.html</a:t>
            </a:r>
            <a:r>
              <a:rPr lang="en-US" sz="1700" dirty="0"/>
              <a:t>. Updated June 27, 2022. Accessed June 8, 2023.</a:t>
            </a:r>
          </a:p>
          <a:p>
            <a:pPr>
              <a:buFont typeface="+mj-lt"/>
              <a:buAutoNum type="arabicPeriod"/>
            </a:pPr>
            <a:r>
              <a:rPr lang="en-US" sz="1700" dirty="0"/>
              <a:t>McDonald CL, </a:t>
            </a:r>
            <a:r>
              <a:rPr lang="en-US" sz="1700" dirty="0" err="1"/>
              <a:t>Gerding</a:t>
            </a:r>
            <a:r>
              <a:rPr lang="en-US" sz="1700" dirty="0"/>
              <a:t> DN, Johnson S, et al. Clinical practice guidelines for clostridium difficile infection in adults and children. IDSA. Available at: </a:t>
            </a:r>
            <a:r>
              <a:rPr lang="en-US" sz="1700" u="sng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https://www.idsociety.org/practice-guideline/clostridium-difficile/#RecommendationsAbbreviated</a:t>
            </a:r>
            <a:r>
              <a:rPr lang="en-US" sz="1700" u="sng" dirty="0">
                <a:solidFill>
                  <a:schemeClr val="tx1"/>
                </a:solidFill>
              </a:rPr>
              <a:t>. </a:t>
            </a:r>
            <a:r>
              <a:rPr lang="en-US" sz="1700" dirty="0"/>
              <a:t>Published February 15, 2018. Accessed June 8, 2023.</a:t>
            </a:r>
          </a:p>
          <a:p>
            <a:pPr>
              <a:buFont typeface="+mj-lt"/>
              <a:buAutoNum type="arabicPeriod"/>
            </a:pPr>
            <a:r>
              <a:rPr lang="en-US" sz="1700" dirty="0" err="1"/>
              <a:t>Grinspan</a:t>
            </a:r>
            <a:r>
              <a:rPr lang="en-US" sz="1700" dirty="0"/>
              <a:t> A, </a:t>
            </a:r>
            <a:r>
              <a:rPr lang="en-US" sz="1700" dirty="0" err="1"/>
              <a:t>Surawicz</a:t>
            </a:r>
            <a:r>
              <a:rPr lang="en-US" sz="1700" dirty="0"/>
              <a:t> CM.</a:t>
            </a:r>
            <a:r>
              <a:rPr lang="en-US" sz="1700" i="1" dirty="0"/>
              <a:t> C. difficile infection</a:t>
            </a:r>
            <a:r>
              <a:rPr lang="en-US" sz="1700" dirty="0"/>
              <a:t>. American College of Gastroenterology. Available at: </a:t>
            </a:r>
            <a:r>
              <a:rPr lang="en-US" sz="17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https://gi.org/topics/c-difficile-infection/</a:t>
            </a:r>
            <a:r>
              <a:rPr lang="en-US" sz="1700" dirty="0">
                <a:solidFill>
                  <a:schemeClr val="tx1"/>
                </a:solidFill>
              </a:rPr>
              <a:t>. </a:t>
            </a:r>
            <a:r>
              <a:rPr lang="en-US" sz="1700" dirty="0"/>
              <a:t>Published December 2012. Updated April 2021. Accessed June 8, 2023.</a:t>
            </a:r>
          </a:p>
          <a:p>
            <a:pPr>
              <a:buFont typeface="+mj-lt"/>
              <a:buAutoNum type="arabicPeriod"/>
            </a:pPr>
            <a:r>
              <a:rPr lang="en-US" sz="1700" dirty="0"/>
              <a:t>Fidaxomicin. Lexi-Drugs. Lexi-Comp Online. Lexi-Comp, Inc. Hudson, OH. Available</a:t>
            </a:r>
            <a:br>
              <a:rPr lang="en-US" sz="1700" dirty="0"/>
            </a:br>
            <a:r>
              <a:rPr lang="en-US" sz="1700" dirty="0" err="1"/>
              <a:t>at:http</a:t>
            </a:r>
            <a:r>
              <a:rPr lang="en-US" sz="1700" dirty="0"/>
              <a:t>://online.</a:t>
            </a:r>
            <a:r>
              <a:rPr lang="en-US" sz="1700" dirty="0" err="1"/>
              <a:t>lexi</a:t>
            </a:r>
            <a:r>
              <a:rPr lang="en-US" sz="1700" dirty="0"/>
              <a:t>.,com/</a:t>
            </a:r>
            <a:r>
              <a:rPr lang="en-US" sz="1700" dirty="0" err="1"/>
              <a:t>crlonline</a:t>
            </a:r>
            <a:r>
              <a:rPr lang="en-US" sz="1700" dirty="0"/>
              <a:t>. Accessed June 8, 2023.</a:t>
            </a:r>
          </a:p>
          <a:p>
            <a:pPr>
              <a:buFont typeface="+mj-lt"/>
              <a:buAutoNum type="arabicPeriod"/>
            </a:pPr>
            <a:r>
              <a:rPr lang="en-US" sz="1700" dirty="0"/>
              <a:t>Vancomycin. Lexi-Drugs. Lexi-Comp Online. Lexi-Comp, Inc. Hudson, OH. Available</a:t>
            </a:r>
            <a:br>
              <a:rPr lang="en-US" sz="1700" dirty="0"/>
            </a:br>
            <a:r>
              <a:rPr lang="en-US" sz="1700" dirty="0" err="1"/>
              <a:t>at:http</a:t>
            </a:r>
            <a:r>
              <a:rPr lang="en-US" sz="1700" dirty="0"/>
              <a:t>://online.</a:t>
            </a:r>
            <a:r>
              <a:rPr lang="en-US" sz="1700" dirty="0" err="1"/>
              <a:t>lexi</a:t>
            </a:r>
            <a:r>
              <a:rPr lang="en-US" sz="1700" dirty="0"/>
              <a:t>.,com/</a:t>
            </a:r>
            <a:r>
              <a:rPr lang="en-US" sz="1700" dirty="0" err="1"/>
              <a:t>crlonline</a:t>
            </a:r>
            <a:r>
              <a:rPr lang="en-US" sz="1700" dirty="0"/>
              <a:t>. Accessed June 8, 2023.</a:t>
            </a:r>
          </a:p>
          <a:p>
            <a:pPr>
              <a:buFont typeface="+mj-lt"/>
              <a:buAutoNum type="arabicPeriod"/>
            </a:pPr>
            <a:r>
              <a:rPr lang="en-US" sz="1700" dirty="0"/>
              <a:t>Johnson S, Lavergne V, Skinner AM, et al</a:t>
            </a:r>
            <a:r>
              <a:rPr lang="en-US" sz="1700" i="1" dirty="0"/>
              <a:t>. </a:t>
            </a:r>
            <a:r>
              <a:rPr lang="en-US" sz="1700" dirty="0"/>
              <a:t>C. difficile 2021 focused update. IDSA. Available at: </a:t>
            </a:r>
            <a:r>
              <a:rPr lang="en-US" sz="170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https://www.idsociety.org/practice-guideline/clostridioides-difficile-2021-focused-update/#RecommendationsAbridged</a:t>
            </a:r>
            <a:r>
              <a:rPr lang="en-US" sz="1700" dirty="0">
                <a:solidFill>
                  <a:schemeClr val="tx1"/>
                </a:solidFill>
              </a:rPr>
              <a:t>. </a:t>
            </a:r>
            <a:r>
              <a:rPr lang="en-US" sz="1700" dirty="0"/>
              <a:t>Published June 14, 2021. Accessed June 8, 2023.</a:t>
            </a:r>
          </a:p>
          <a:p>
            <a:pPr>
              <a:buFont typeface="+mj-lt"/>
              <a:buAutoNum type="arabicPeriod"/>
            </a:pPr>
            <a:r>
              <a:rPr lang="en-US" sz="1700" dirty="0"/>
              <a:t>Centers for Disease Control and Prevention. Prevent the Spread of C. diff. Available at: </a:t>
            </a:r>
            <a:r>
              <a:rPr lang="en-US" sz="1700" dirty="0">
                <a:solidFill>
                  <a:schemeClr val="tx1"/>
                </a:solidFill>
              </a:rPr>
              <a:t>https://www.cdc.gov/cdiff/prevent.html</a:t>
            </a:r>
            <a:r>
              <a:rPr lang="en-US" sz="1700" dirty="0"/>
              <a:t>. Updated July 20, 2021. Accessed June 8, 2023.</a:t>
            </a:r>
          </a:p>
          <a:p>
            <a:pPr>
              <a:buFont typeface="+mj-lt"/>
              <a:buAutoNum type="arabicPeriod"/>
            </a:pPr>
            <a:r>
              <a:rPr lang="en-US" sz="1700" dirty="0" err="1"/>
              <a:t>Mikamo</a:t>
            </a:r>
            <a:r>
              <a:rPr lang="en-US" sz="1700" dirty="0"/>
              <a:t> H, </a:t>
            </a:r>
            <a:r>
              <a:rPr lang="en-US" sz="1700" dirty="0" err="1"/>
              <a:t>Tateda</a:t>
            </a:r>
            <a:r>
              <a:rPr lang="en-US" sz="1700" dirty="0"/>
              <a:t> K, Yanagihara K, et al. Efficacy and safety of fidaxomicin for the treatment of </a:t>
            </a:r>
            <a:r>
              <a:rPr lang="en-US" sz="1700" dirty="0" err="1"/>
              <a:t>Clostridioides</a:t>
            </a:r>
            <a:r>
              <a:rPr lang="en-US" sz="1700" dirty="0"/>
              <a:t> (Clostridium) difficile infection in a randomized, double-blind, comparative Phase III study in Japan. </a:t>
            </a:r>
            <a:r>
              <a:rPr lang="en-US" sz="1700" i="1" dirty="0"/>
              <a:t>J Infect Chemother</a:t>
            </a:r>
            <a:r>
              <a:rPr lang="en-US" sz="1700" dirty="0"/>
              <a:t>. 2018;24(9):744-752. doi:10.1016/j.jiac.2018.05.010.</a:t>
            </a:r>
          </a:p>
          <a:p>
            <a:pPr>
              <a:buFont typeface="+mj-lt"/>
              <a:buAutoNum type="arabicPeriod"/>
            </a:pPr>
            <a:r>
              <a:rPr lang="en-US" sz="1700" dirty="0" err="1"/>
              <a:t>Guery</a:t>
            </a:r>
            <a:r>
              <a:rPr lang="en-US" sz="1700" dirty="0"/>
              <a:t> B, </a:t>
            </a:r>
            <a:r>
              <a:rPr lang="en-US" sz="1700" dirty="0" err="1"/>
              <a:t>Menichetti</a:t>
            </a:r>
            <a:r>
              <a:rPr lang="en-US" sz="1700" dirty="0"/>
              <a:t> F, </a:t>
            </a:r>
            <a:r>
              <a:rPr lang="en-US" sz="1700" dirty="0" err="1"/>
              <a:t>Anttila</a:t>
            </a:r>
            <a:r>
              <a:rPr lang="en-US" sz="1700" dirty="0"/>
              <a:t> VJ, et al. Extended-pulsed fidaxomicin versus vancomycin for Clostridium difficile infection in patients 60 years and older (EXTEND): a </a:t>
            </a:r>
            <a:r>
              <a:rPr lang="en-US" sz="1700" dirty="0" err="1"/>
              <a:t>randomised</a:t>
            </a:r>
            <a:r>
              <a:rPr lang="en-US" sz="1700" dirty="0"/>
              <a:t>, controlled, open-label, phase 3b/4 trial. </a:t>
            </a:r>
            <a:r>
              <a:rPr lang="en-US" sz="1700" i="1" dirty="0"/>
              <a:t>Lancet Infect Dis</a:t>
            </a:r>
            <a:r>
              <a:rPr lang="en-US" sz="1700" dirty="0"/>
              <a:t>. 2018;18(3):296-307. doi:10.1016/S1473-3099(17)30751-X.</a:t>
            </a:r>
          </a:p>
          <a:p>
            <a:pPr>
              <a:buFont typeface="+mj-lt"/>
              <a:buAutoNum type="arabicPeriod"/>
            </a:pPr>
            <a:r>
              <a:rPr lang="en-US" sz="1700" dirty="0">
                <a:solidFill>
                  <a:schemeClr val="tx1"/>
                </a:solidFill>
              </a:rPr>
              <a:t>Whitney L, </a:t>
            </a:r>
            <a:r>
              <a:rPr lang="en-US" sz="1700" dirty="0" err="1">
                <a:solidFill>
                  <a:schemeClr val="tx1"/>
                </a:solidFill>
              </a:rPr>
              <a:t>Nesnas</a:t>
            </a:r>
            <a:r>
              <a:rPr lang="en-US" sz="1700" dirty="0">
                <a:solidFill>
                  <a:schemeClr val="tx1"/>
                </a:solidFill>
              </a:rPr>
              <a:t> J, </a:t>
            </a:r>
            <a:r>
              <a:rPr lang="en-US" sz="1700" dirty="0" err="1">
                <a:solidFill>
                  <a:schemeClr val="tx1"/>
                </a:solidFill>
              </a:rPr>
              <a:t>Planche</a:t>
            </a:r>
            <a:r>
              <a:rPr lang="en-US" sz="1700" dirty="0">
                <a:solidFill>
                  <a:schemeClr val="tx1"/>
                </a:solidFill>
              </a:rPr>
              <a:t> T. Real-World Budget Impact of Fidaxomicin versus Vancomycin or Metronidazole for In-Hospital Treatment of </a:t>
            </a:r>
            <a:r>
              <a:rPr lang="en-US" sz="1700" dirty="0" err="1">
                <a:solidFill>
                  <a:schemeClr val="tx1"/>
                </a:solidFill>
              </a:rPr>
              <a:t>Clostridioides</a:t>
            </a:r>
            <a:r>
              <a:rPr lang="en-US" sz="1700" dirty="0">
                <a:solidFill>
                  <a:schemeClr val="tx1"/>
                </a:solidFill>
              </a:rPr>
              <a:t> difficile Infection. </a:t>
            </a:r>
            <a:r>
              <a:rPr lang="en-US" sz="1700" i="1" dirty="0">
                <a:solidFill>
                  <a:schemeClr val="tx1"/>
                </a:solidFill>
              </a:rPr>
              <a:t>Antibiotics (Basel)</a:t>
            </a:r>
            <a:r>
              <a:rPr lang="en-US" sz="1700" dirty="0">
                <a:solidFill>
                  <a:schemeClr val="tx1"/>
                </a:solidFill>
              </a:rPr>
              <a:t>. 2023;12(1):106. Published 2023 Jan 6. doi:10.3390/antibiotics12010106.</a:t>
            </a:r>
          </a:p>
          <a:p>
            <a:pPr marL="0" indent="0">
              <a:buNone/>
            </a:pPr>
            <a:endParaRPr lang="en-US" sz="1500" dirty="0">
              <a:solidFill>
                <a:schemeClr val="tx1"/>
              </a:solidFill>
            </a:endParaRPr>
          </a:p>
          <a:p>
            <a:pPr>
              <a:buFont typeface="+mj-lt"/>
              <a:buAutoNum type="arabicPeriod"/>
            </a:pPr>
            <a:endParaRPr lang="en-US" sz="1500" dirty="0">
              <a:solidFill>
                <a:schemeClr val="tx1"/>
              </a:solidFill>
            </a:endParaRPr>
          </a:p>
          <a:p>
            <a:pPr>
              <a:buFont typeface="+mj-lt"/>
              <a:buAutoNum type="arabicPeriod"/>
            </a:pPr>
            <a:endParaRPr lang="en-US" sz="1500" dirty="0">
              <a:solidFill>
                <a:schemeClr val="tx1"/>
              </a:solidFill>
            </a:endParaRPr>
          </a:p>
          <a:p>
            <a:pPr>
              <a:buFont typeface="+mj-lt"/>
              <a:buAutoNum type="arabicPeriod"/>
            </a:pPr>
            <a:endParaRPr lang="en-US" sz="1500" dirty="0">
              <a:solidFill>
                <a:schemeClr val="tx1"/>
              </a:solidFill>
            </a:endParaRPr>
          </a:p>
          <a:p>
            <a:pPr>
              <a:buFont typeface="+mj-lt"/>
              <a:buAutoNum type="arabicPeriod"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buFont typeface="+mj-lt"/>
              <a:buAutoNum type="arabicPeriod"/>
            </a:pPr>
            <a:endParaRPr lang="en-US" sz="1600" dirty="0"/>
          </a:p>
          <a:p>
            <a:pPr>
              <a:buFont typeface="+mj-lt"/>
              <a:buAutoNum type="arabicPeriod"/>
            </a:pPr>
            <a:endParaRPr lang="en-US" dirty="0"/>
          </a:p>
          <a:p>
            <a:pPr>
              <a:buFont typeface="+mj-lt"/>
              <a:buAutoNum type="arabicPeriod"/>
            </a:pPr>
            <a:endParaRPr lang="en-US" dirty="0"/>
          </a:p>
          <a:p>
            <a:pPr>
              <a:buFont typeface="+mj-lt"/>
              <a:buAutoNum type="arabicPeriod"/>
            </a:pPr>
            <a:endParaRPr lang="en-US" dirty="0"/>
          </a:p>
          <a:p>
            <a:pPr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778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46BEF1-CF89-4E21-A42D-4F3D9676F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497" y="1378252"/>
            <a:ext cx="3547581" cy="4093028"/>
          </a:xfrm>
        </p:spPr>
        <p:txBody>
          <a:bodyPr anchor="ctr">
            <a:normAutofit/>
          </a:bodyPr>
          <a:lstStyle/>
          <a:p>
            <a:r>
              <a:rPr lang="en-US" sz="4100" dirty="0" err="1">
                <a:cs typeface="Calibri" panose="020F0502020204030204" pitchFamily="34" charset="0"/>
              </a:rPr>
              <a:t>Clostridioides</a:t>
            </a:r>
            <a:r>
              <a:rPr lang="en-US" sz="4100" dirty="0">
                <a:cs typeface="Calibri" panose="020F0502020204030204" pitchFamily="34" charset="0"/>
              </a:rPr>
              <a:t> difficile </a:t>
            </a:r>
            <a:br>
              <a:rPr lang="en-US" sz="4100" dirty="0">
                <a:cs typeface="Calibri" panose="020F0502020204030204" pitchFamily="34" charset="0"/>
              </a:rPr>
            </a:br>
            <a:r>
              <a:rPr lang="en-US" sz="4100" dirty="0">
                <a:cs typeface="Calibri" panose="020F0502020204030204" pitchFamily="34" charset="0"/>
              </a:rPr>
              <a:t>(C. difficile)</a:t>
            </a:r>
            <a:r>
              <a:rPr lang="en-US" sz="4100" baseline="30000" dirty="0">
                <a:cs typeface="Calibri" panose="020F0502020204030204" pitchFamily="34" charset="0"/>
              </a:rPr>
              <a:t>1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C782E42F-E6AC-4C8B-8501-1076673B6B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21303960"/>
              </p:ext>
            </p:extLst>
          </p:nvPr>
        </p:nvGraphicFramePr>
        <p:xfrm>
          <a:off x="5184245" y="1100076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36717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D8DA4-3874-490C-87C3-B6EE0EB5C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176" y="441157"/>
            <a:ext cx="8596668" cy="1320800"/>
          </a:xfrm>
        </p:spPr>
        <p:txBody>
          <a:bodyPr/>
          <a:lstStyle/>
          <a:p>
            <a:r>
              <a:rPr lang="en-US" dirty="0"/>
              <a:t>Risk factors</a:t>
            </a:r>
            <a:r>
              <a:rPr lang="en-US" baseline="30000" dirty="0"/>
              <a:t>2</a:t>
            </a:r>
            <a:r>
              <a:rPr lang="en-US" dirty="0"/>
              <a:t> 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6AB334E-3224-4E3C-83E7-89E0307AFB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33538076"/>
              </p:ext>
            </p:extLst>
          </p:nvPr>
        </p:nvGraphicFramePr>
        <p:xfrm>
          <a:off x="752313" y="1467853"/>
          <a:ext cx="7537444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223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B8B27-2321-4B95-BC7C-50CA78E3F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Diagnosis</a:t>
            </a:r>
            <a:r>
              <a:rPr lang="en-US" baseline="30000" dirty="0"/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554EB-76E7-4C0A-9225-43D6D4EB3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51515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u="sng" dirty="0"/>
              <a:t>Symptomatic:</a:t>
            </a:r>
            <a:r>
              <a:rPr lang="en-US" sz="2800" dirty="0"/>
              <a:t> must present with 3 or more unformed stools in 24 hours </a:t>
            </a:r>
            <a:r>
              <a:rPr lang="en-US" sz="2800" b="1" dirty="0"/>
              <a:t>and </a:t>
            </a:r>
          </a:p>
          <a:p>
            <a:r>
              <a:rPr lang="en-US" sz="2800" dirty="0"/>
              <a:t>a positive GDH and C. diff toxin </a:t>
            </a:r>
          </a:p>
          <a:p>
            <a:pPr marL="0" indent="0">
              <a:buNone/>
            </a:pPr>
            <a:r>
              <a:rPr lang="en-US" sz="2800" b="1" dirty="0"/>
              <a:t>or </a:t>
            </a:r>
          </a:p>
          <a:p>
            <a:r>
              <a:rPr lang="en-US" sz="2800" dirty="0"/>
              <a:t>positive NAAT</a:t>
            </a:r>
          </a:p>
        </p:txBody>
      </p:sp>
    </p:spTree>
    <p:extLst>
      <p:ext uri="{BB962C8B-B14F-4D97-AF65-F5344CB8AC3E}">
        <p14:creationId xmlns:p14="http://schemas.microsoft.com/office/powerpoint/2010/main" val="2161638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9D2B7-01EA-4C9C-88FB-D8EDEEF5C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" panose="020F0502020204030204" pitchFamily="34" charset="0"/>
              </a:rPr>
              <a:t>C. Diff Severity</a:t>
            </a:r>
            <a:r>
              <a:rPr lang="en-US" baseline="30000" dirty="0">
                <a:cs typeface="Calibri" panose="020F0502020204030204" pitchFamily="34" charset="0"/>
              </a:rPr>
              <a:t>4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9E4E2D9-A338-488A-BB5B-0A4FF76240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2896981"/>
              </p:ext>
            </p:extLst>
          </p:nvPr>
        </p:nvGraphicFramePr>
        <p:xfrm>
          <a:off x="380385" y="1781175"/>
          <a:ext cx="9190566" cy="3914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81328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87B4E-3AA4-4F3E-8255-476906CAD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Question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9A72002-FDB8-45A3-9B23-F2301663386B}"/>
              </a:ext>
            </a:extLst>
          </p:cNvPr>
          <p:cNvSpPr/>
          <p:nvPr/>
        </p:nvSpPr>
        <p:spPr>
          <a:xfrm>
            <a:off x="429068" y="2039485"/>
            <a:ext cx="9093199" cy="32846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/>
              <a:t>Fidaxomicin or PO vancomycin for CDI, when should we use fidaxomicin as 1</a:t>
            </a:r>
            <a:r>
              <a:rPr lang="en-US" sz="4000" baseline="30000" dirty="0"/>
              <a:t>st</a:t>
            </a:r>
            <a:r>
              <a:rPr lang="en-US" sz="4000" dirty="0"/>
              <a:t> line therapy or in what patient population?</a:t>
            </a:r>
          </a:p>
        </p:txBody>
      </p:sp>
    </p:spTree>
    <p:extLst>
      <p:ext uri="{BB962C8B-B14F-4D97-AF65-F5344CB8AC3E}">
        <p14:creationId xmlns:p14="http://schemas.microsoft.com/office/powerpoint/2010/main" val="3188834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B7EE8-51E3-4007-9ACA-01FC92962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Fidaxomicin</a:t>
            </a:r>
            <a:r>
              <a:rPr lang="en-US" baseline="30000" dirty="0"/>
              <a:t>5</a:t>
            </a:r>
            <a:r>
              <a:rPr lang="en-US" dirty="0"/>
              <a:t> 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284C311-24E2-4BBB-9701-EC15F8DB88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74960524"/>
              </p:ext>
            </p:extLst>
          </p:nvPr>
        </p:nvGraphicFramePr>
        <p:xfrm>
          <a:off x="937128" y="1467853"/>
          <a:ext cx="8026398" cy="47805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0910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B9C40-4690-4B0E-9FAC-6DB0075D7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Vancomycin</a:t>
            </a:r>
            <a:r>
              <a:rPr lang="en-US" baseline="30000" dirty="0"/>
              <a:t>6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AB006AAF-452F-4F16-BC81-15B78C9371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4459142"/>
              </p:ext>
            </p:extLst>
          </p:nvPr>
        </p:nvGraphicFramePr>
        <p:xfrm>
          <a:off x="929998" y="1550503"/>
          <a:ext cx="7856194" cy="47941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703791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46F39466826B48930890A80FABEC22" ma:contentTypeVersion="15" ma:contentTypeDescription="Create a new document." ma:contentTypeScope="" ma:versionID="f9f72d58d176dad58609de821c55be62">
  <xsd:schema xmlns:xsd="http://www.w3.org/2001/XMLSchema" xmlns:xs="http://www.w3.org/2001/XMLSchema" xmlns:p="http://schemas.microsoft.com/office/2006/metadata/properties" xmlns:ns3="0d49eaa9-28f5-461c-a50d-bc371c903e76" xmlns:ns4="3e8f8290-f499-4702-80ae-fc9ea741c52b" targetNamespace="http://schemas.microsoft.com/office/2006/metadata/properties" ma:root="true" ma:fieldsID="b00973a163fbf4f9ea7877eb501ae5a4" ns3:_="" ns4:_="">
    <xsd:import namespace="0d49eaa9-28f5-461c-a50d-bc371c903e76"/>
    <xsd:import namespace="3e8f8290-f499-4702-80ae-fc9ea741c52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SearchPropertie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49eaa9-28f5-461c-a50d-bc371c903e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8f8290-f499-4702-80ae-fc9ea741c52b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d49eaa9-28f5-461c-a50d-bc371c903e76" xsi:nil="true"/>
  </documentManagement>
</p:properties>
</file>

<file path=customXml/itemProps1.xml><?xml version="1.0" encoding="utf-8"?>
<ds:datastoreItem xmlns:ds="http://schemas.openxmlformats.org/officeDocument/2006/customXml" ds:itemID="{A8A4A4A6-EEEB-45C9-8E17-EF0B8E2209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FE8311-AF3B-427C-9F46-6CE6772657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49eaa9-28f5-461c-a50d-bc371c903e76"/>
    <ds:schemaRef ds:uri="3e8f8290-f499-4702-80ae-fc9ea741c5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2C181FA-48E2-4C52-9798-F7B8E81A4C35}">
  <ds:schemaRefs>
    <ds:schemaRef ds:uri="http://www.w3.org/XML/1998/namespace"/>
    <ds:schemaRef ds:uri="http://schemas.microsoft.com/office/infopath/2007/PartnerControls"/>
    <ds:schemaRef ds:uri="0d49eaa9-28f5-461c-a50d-bc371c903e7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3e8f8290-f499-4702-80ae-fc9ea741c52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1468</TotalTime>
  <Words>2432</Words>
  <Application>Microsoft Office PowerPoint</Application>
  <PresentationFormat>Widescreen</PresentationFormat>
  <Paragraphs>232</Paragraphs>
  <Slides>28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BlinkMacSystemFont</vt:lpstr>
      <vt:lpstr>Calibri</vt:lpstr>
      <vt:lpstr>Trebuchet MS</vt:lpstr>
      <vt:lpstr>Wingdings 3</vt:lpstr>
      <vt:lpstr>Facet</vt:lpstr>
      <vt:lpstr>Fidaxomicin compared to vancomycin for the treatment of C. diff</vt:lpstr>
      <vt:lpstr>Objectives</vt:lpstr>
      <vt:lpstr>Clostridioides difficile  (C. difficile)1</vt:lpstr>
      <vt:lpstr>Risk factors2 </vt:lpstr>
      <vt:lpstr>Diagnosis3</vt:lpstr>
      <vt:lpstr>C. Diff Severity4</vt:lpstr>
      <vt:lpstr>Clinical Question</vt:lpstr>
      <vt:lpstr>Fidaxomicin5 </vt:lpstr>
      <vt:lpstr>Vancomycin6</vt:lpstr>
      <vt:lpstr>2021 IDSA Guideline7</vt:lpstr>
      <vt:lpstr>PowerPoint Presentation</vt:lpstr>
      <vt:lpstr>Study No. 19</vt:lpstr>
      <vt:lpstr>PowerPoint Presentation</vt:lpstr>
      <vt:lpstr>Results9</vt:lpstr>
      <vt:lpstr>Conclusion9</vt:lpstr>
      <vt:lpstr>Strengths and Limitations9</vt:lpstr>
      <vt:lpstr>Study No. 210</vt:lpstr>
      <vt:lpstr>PowerPoint Presentation</vt:lpstr>
      <vt:lpstr>PowerPoint Presentation</vt:lpstr>
      <vt:lpstr>Results10</vt:lpstr>
      <vt:lpstr>Conclusion10</vt:lpstr>
      <vt:lpstr>Strengths and Limitations10</vt:lpstr>
      <vt:lpstr>Study No. 311</vt:lpstr>
      <vt:lpstr>PowerPoint Presentation</vt:lpstr>
      <vt:lpstr>Estimated savings associated with CDI treatment (fidaxomicin vs. vancomycin or metronidazole)11</vt:lpstr>
      <vt:lpstr>Conclusion11</vt:lpstr>
      <vt:lpstr>Recommendations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Pargan, Almedina</dc:creator>
  <cp:lastModifiedBy>Pargan, Almedina</cp:lastModifiedBy>
  <cp:revision>21</cp:revision>
  <dcterms:created xsi:type="dcterms:W3CDTF">2023-06-14T00:15:16Z</dcterms:created>
  <dcterms:modified xsi:type="dcterms:W3CDTF">2024-01-23T23:47:14Z</dcterms:modified>
</cp:coreProperties>
</file>